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1" r:id="rId3"/>
  </p:sldMasterIdLst>
  <p:notesMasterIdLst>
    <p:notesMasterId r:id="rId21"/>
  </p:notesMasterIdLst>
  <p:handoutMasterIdLst>
    <p:handoutMasterId r:id="rId22"/>
  </p:handoutMasterIdLst>
  <p:sldIdLst>
    <p:sldId id="256" r:id="rId4"/>
    <p:sldId id="431" r:id="rId5"/>
    <p:sldId id="417" r:id="rId6"/>
    <p:sldId id="433" r:id="rId7"/>
    <p:sldId id="441" r:id="rId8"/>
    <p:sldId id="424" r:id="rId9"/>
    <p:sldId id="432" r:id="rId10"/>
    <p:sldId id="440" r:id="rId11"/>
    <p:sldId id="435" r:id="rId12"/>
    <p:sldId id="373" r:id="rId13"/>
    <p:sldId id="266" r:id="rId14"/>
    <p:sldId id="425" r:id="rId15"/>
    <p:sldId id="426" r:id="rId16"/>
    <p:sldId id="434" r:id="rId17"/>
    <p:sldId id="437" r:id="rId18"/>
    <p:sldId id="361" r:id="rId19"/>
    <p:sldId id="400" r:id="rId20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ärkkäinen, Joel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467CD"/>
    <a:srgbClr val="0067C6"/>
    <a:srgbClr val="E6E6E6"/>
    <a:srgbClr val="F3F3F3"/>
    <a:srgbClr val="B2B2B2"/>
    <a:srgbClr val="DEA900"/>
    <a:srgbClr val="9A57CD"/>
    <a:srgbClr val="FF1D1D"/>
    <a:srgbClr val="D9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5" autoAdjust="0"/>
    <p:restoredTop sz="92743" autoAdjust="0"/>
  </p:normalViewPr>
  <p:slideViewPr>
    <p:cSldViewPr>
      <p:cViewPr>
        <p:scale>
          <a:sx n="75" d="100"/>
          <a:sy n="75" d="100"/>
        </p:scale>
        <p:origin x="-2664" y="-810"/>
      </p:cViewPr>
      <p:guideLst>
        <p:guide orient="horz" pos="1026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B247-72EA-4185-93AF-F0FEA4576E4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E12C9-BF2F-46E0-9E94-A46F6374D771}">
      <dgm:prSet phldrT="[Text]"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20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Efficiency</a:t>
          </a:r>
          <a:endParaRPr lang="en-US" sz="2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88D5F0F-ADEE-45F3-BBE6-86CA446C2ED8}" type="parTrans" cxnId="{C164E23D-B26C-4B71-8C5A-BCDD0D0E3046}">
      <dgm:prSet/>
      <dgm:spPr/>
      <dgm:t>
        <a:bodyPr/>
        <a:lstStyle/>
        <a:p>
          <a:endParaRPr lang="en-US"/>
        </a:p>
      </dgm:t>
    </dgm:pt>
    <dgm:pt modelId="{6783F712-E8FC-454B-A7AC-1FFDF25408E4}" type="sibTrans" cxnId="{C164E23D-B26C-4B71-8C5A-BCDD0D0E3046}">
      <dgm:prSet/>
      <dgm:spPr/>
      <dgm:t>
        <a:bodyPr/>
        <a:lstStyle/>
        <a:p>
          <a:endParaRPr lang="en-US"/>
        </a:p>
      </dgm:t>
    </dgm:pt>
    <dgm:pt modelId="{7C452CFA-30B4-49CC-B75C-65D1BD43432A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20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Scalability</a:t>
          </a:r>
          <a:r>
            <a:rPr lang="fi-FI" sz="13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3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A484C7C-29E3-493C-9737-47E3E4B6C12D}" type="parTrans" cxnId="{288B787B-E893-425E-9B0D-2C7E894A0100}">
      <dgm:prSet/>
      <dgm:spPr/>
      <dgm:t>
        <a:bodyPr/>
        <a:lstStyle/>
        <a:p>
          <a:endParaRPr lang="en-US"/>
        </a:p>
      </dgm:t>
    </dgm:pt>
    <dgm:pt modelId="{C8D0BB48-9E00-4147-9DBA-059D708CB246}" type="sibTrans" cxnId="{288B787B-E893-425E-9B0D-2C7E894A0100}">
      <dgm:prSet/>
      <dgm:spPr/>
      <dgm:t>
        <a:bodyPr/>
        <a:lstStyle/>
        <a:p>
          <a:endParaRPr lang="en-US"/>
        </a:p>
      </dgm:t>
    </dgm:pt>
    <dgm:pt modelId="{A702B36E-172E-41AB-9F89-E2C3782FE6AF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Optimize capital expenditure by the pay-as-you-grow approach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92C06D7-AA93-4487-9368-23B40A081837}" type="parTrans" cxnId="{5B62FB53-D585-4B4C-AC96-740239C41932}">
      <dgm:prSet/>
      <dgm:spPr/>
      <dgm:t>
        <a:bodyPr/>
        <a:lstStyle/>
        <a:p>
          <a:endParaRPr lang="en-US"/>
        </a:p>
      </dgm:t>
    </dgm:pt>
    <dgm:pt modelId="{4E99DF36-93CE-49A9-A46C-27A3133096AC}" type="sibTrans" cxnId="{5B62FB53-D585-4B4C-AC96-740239C41932}">
      <dgm:prSet/>
      <dgm:spPr/>
      <dgm:t>
        <a:bodyPr/>
        <a:lstStyle/>
        <a:p>
          <a:endParaRPr lang="en-US"/>
        </a:p>
      </dgm:t>
    </dgm:pt>
    <dgm:pt modelId="{3618A406-708F-42B1-9A19-176F39622409}">
      <dgm:prSet phldrT="[Text]" custT="1"/>
      <dgm:spPr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Modular structure allows matching  the UPS size and load demand 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92AA694-9C40-4131-AC39-8FAD38603F29}" type="parTrans" cxnId="{5D9D2FBA-701C-4558-9598-A5C02EBCF1DA}">
      <dgm:prSet/>
      <dgm:spPr/>
      <dgm:t>
        <a:bodyPr/>
        <a:lstStyle/>
        <a:p>
          <a:endParaRPr lang="en-US"/>
        </a:p>
      </dgm:t>
    </dgm:pt>
    <dgm:pt modelId="{AAA963DC-A7DE-40A6-BA69-3F59752CFDD5}" type="sibTrans" cxnId="{5D9D2FBA-701C-4558-9598-A5C02EBCF1DA}">
      <dgm:prSet/>
      <dgm:spPr/>
      <dgm:t>
        <a:bodyPr/>
        <a:lstStyle/>
        <a:p>
          <a:endParaRPr lang="en-US"/>
        </a:p>
      </dgm:t>
    </dgm:pt>
    <dgm:pt modelId="{E43375A8-6D30-4A3D-B996-8EB9D65D534A}">
      <dgm:prSet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Higher sustainability, through reduced carbon </a:t>
          </a:r>
          <a:r>
            <a:rPr lang="fi-FI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emissions.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FBEA76B-058E-455A-B78D-A2B5712A3594}" type="parTrans" cxnId="{266E7206-7F2A-4D65-BBE4-321F443F573C}">
      <dgm:prSet/>
      <dgm:spPr/>
      <dgm:t>
        <a:bodyPr/>
        <a:lstStyle/>
        <a:p>
          <a:endParaRPr lang="en-US"/>
        </a:p>
      </dgm:t>
    </dgm:pt>
    <dgm:pt modelId="{160A2E67-5AFD-466F-BAC0-84501E0714FC}" type="sibTrans" cxnId="{266E7206-7F2A-4D65-BBE4-321F443F573C}">
      <dgm:prSet/>
      <dgm:spPr/>
      <dgm:t>
        <a:bodyPr/>
        <a:lstStyle/>
        <a:p>
          <a:endParaRPr lang="en-US"/>
        </a:p>
      </dgm:t>
    </dgm:pt>
    <dgm:pt modelId="{36CB5E4B-89A2-424D-9A1A-67130897B605}">
      <dgm:prSet phldrT="[Text]" custT="1"/>
      <dgm:spPr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Minimize operational expenditure with market leading efficiency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DB07587-490E-4E05-8715-30A6E3FA67A0}" type="sibTrans" cxnId="{B23F2B7A-93B4-49B5-8FFD-6129315947D7}">
      <dgm:prSet/>
      <dgm:spPr/>
      <dgm:t>
        <a:bodyPr/>
        <a:lstStyle/>
        <a:p>
          <a:endParaRPr lang="en-US"/>
        </a:p>
      </dgm:t>
    </dgm:pt>
    <dgm:pt modelId="{ADFBBCB9-6F77-4C84-9249-C7F4BAC3FBF9}" type="parTrans" cxnId="{B23F2B7A-93B4-49B5-8FFD-6129315947D7}">
      <dgm:prSet/>
      <dgm:spPr/>
      <dgm:t>
        <a:bodyPr/>
        <a:lstStyle/>
        <a:p>
          <a:endParaRPr lang="en-US"/>
        </a:p>
      </dgm:t>
    </dgm:pt>
    <dgm:pt modelId="{6B5BCBA2-6FF9-4767-9FBA-7208BF763672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11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Personnel</a:t>
          </a:r>
          <a:r>
            <a:rPr lang="fi-FI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ALWAYS </a:t>
          </a:r>
          <a:r>
            <a:rPr lang="fi-FI" sz="11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safe</a:t>
          </a:r>
          <a:r>
            <a:rPr lang="fi-FI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30DFD80-9856-4C82-9A99-A848B9EAAC00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important safety requirements are implemented into the UPS design as standard.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4ACA04A-B18D-46BA-9CED-E0AB26093F5F}">
      <dgm:prSet custT="1"/>
      <dgm:spPr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20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Safety</a:t>
          </a:r>
          <a:endParaRPr lang="en-US" sz="2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AB9B49-4897-429A-949F-0BC790753D7A}" type="sibTrans" cxnId="{5A005F79-9FAC-419E-A9D9-1BF000AC8EE0}">
      <dgm:prSet/>
      <dgm:spPr/>
      <dgm:t>
        <a:bodyPr/>
        <a:lstStyle/>
        <a:p>
          <a:endParaRPr lang="en-US"/>
        </a:p>
      </dgm:t>
    </dgm:pt>
    <dgm:pt modelId="{4258A7F9-1996-4FF6-8D04-8DCDBB0A3C4B}" type="parTrans" cxnId="{5A005F79-9FAC-419E-A9D9-1BF000AC8EE0}">
      <dgm:prSet/>
      <dgm:spPr/>
      <dgm:t>
        <a:bodyPr/>
        <a:lstStyle/>
        <a:p>
          <a:endParaRPr lang="en-US"/>
        </a:p>
      </dgm:t>
    </dgm:pt>
    <dgm:pt modelId="{4965296D-0031-4523-8B39-39682EA97A89}" type="sibTrans" cxnId="{E58E2691-9FFC-4E84-960D-8363C82944D1}">
      <dgm:prSet/>
      <dgm:spPr/>
      <dgm:t>
        <a:bodyPr/>
        <a:lstStyle/>
        <a:p>
          <a:endParaRPr lang="en-US"/>
        </a:p>
      </dgm:t>
    </dgm:pt>
    <dgm:pt modelId="{BCECD8DD-04D8-4B2B-B649-BCF006684E3D}" type="parTrans" cxnId="{E58E2691-9FFC-4E84-960D-8363C82944D1}">
      <dgm:prSet/>
      <dgm:spPr/>
      <dgm:t>
        <a:bodyPr/>
        <a:lstStyle/>
        <a:p>
          <a:endParaRPr lang="en-US"/>
        </a:p>
      </dgm:t>
    </dgm:pt>
    <dgm:pt modelId="{A06850B5-C3E4-4FF4-AB74-A93D223F0836}" type="sibTrans" cxnId="{B5CC942C-2997-4D53-92E1-A2372504EA12}">
      <dgm:prSet/>
      <dgm:spPr/>
      <dgm:t>
        <a:bodyPr/>
        <a:lstStyle/>
        <a:p>
          <a:endParaRPr lang="en-US"/>
        </a:p>
      </dgm:t>
    </dgm:pt>
    <dgm:pt modelId="{45D35EE8-E50B-490F-BB7F-F8A124351B69}" type="parTrans" cxnId="{B5CC942C-2997-4D53-92E1-A2372504EA12}">
      <dgm:prSet/>
      <dgm:spPr/>
      <dgm:t>
        <a:bodyPr/>
        <a:lstStyle/>
        <a:p>
          <a:endParaRPr lang="en-US"/>
        </a:p>
      </dgm:t>
    </dgm:pt>
    <dgm:pt modelId="{AEFA2659-F274-42EC-9807-A69AC660ECB7}">
      <dgm:prSet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Smooth fit to surrounding power distribution + Generator compatibility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1F569E0-D867-4153-A049-7FF88CC45D42}">
      <dgm:prSet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11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It’s all about availability secured by Hotsync technology</a:t>
          </a:r>
          <a:endParaRPr lang="en-US" sz="11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AB3DF5E-A7A2-40B0-909E-0E31F2D3D681}">
      <dgm:prSet phldrT="[Text]" custT="1"/>
      <dgm:spPr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i-FI" sz="20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Resiliency</a:t>
          </a:r>
          <a:endParaRPr lang="en-US" sz="2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9E80FD9-FED9-4C87-B327-17B03B8139E2}" type="sibTrans" cxnId="{4546C32D-0452-4DA3-810D-8B5EE231EEB3}">
      <dgm:prSet/>
      <dgm:spPr/>
      <dgm:t>
        <a:bodyPr/>
        <a:lstStyle/>
        <a:p>
          <a:endParaRPr lang="en-US"/>
        </a:p>
      </dgm:t>
    </dgm:pt>
    <dgm:pt modelId="{541F630B-AD93-4F03-AF5E-7E8F8F0B5806}" type="parTrans" cxnId="{4546C32D-0452-4DA3-810D-8B5EE231EEB3}">
      <dgm:prSet/>
      <dgm:spPr/>
      <dgm:t>
        <a:bodyPr/>
        <a:lstStyle/>
        <a:p>
          <a:endParaRPr lang="en-US"/>
        </a:p>
      </dgm:t>
    </dgm:pt>
    <dgm:pt modelId="{1C0CFE93-C165-4C27-9E24-C99185536A1D}" type="sibTrans" cxnId="{3E2E5D9A-C0E0-4341-A762-6F0B23869F9A}">
      <dgm:prSet/>
      <dgm:spPr/>
      <dgm:t>
        <a:bodyPr/>
        <a:lstStyle/>
        <a:p>
          <a:endParaRPr lang="en-US"/>
        </a:p>
      </dgm:t>
    </dgm:pt>
    <dgm:pt modelId="{D3372212-9A1A-4D4E-BF78-1C1F453823B2}" type="parTrans" cxnId="{3E2E5D9A-C0E0-4341-A762-6F0B23869F9A}">
      <dgm:prSet/>
      <dgm:spPr/>
      <dgm:t>
        <a:bodyPr/>
        <a:lstStyle/>
        <a:p>
          <a:endParaRPr lang="en-US"/>
        </a:p>
      </dgm:t>
    </dgm:pt>
    <dgm:pt modelId="{1C913372-A358-4AF9-ACDD-69D3E2242496}" type="sibTrans" cxnId="{709016F6-6F49-487F-A1BB-EC24B438393F}">
      <dgm:prSet/>
      <dgm:spPr/>
      <dgm:t>
        <a:bodyPr/>
        <a:lstStyle/>
        <a:p>
          <a:endParaRPr lang="en-US"/>
        </a:p>
      </dgm:t>
    </dgm:pt>
    <dgm:pt modelId="{A8E63CB4-1480-414B-91CF-E86A7C4CFDB1}" type="parTrans" cxnId="{709016F6-6F49-487F-A1BB-EC24B438393F}">
      <dgm:prSet/>
      <dgm:spPr/>
      <dgm:t>
        <a:bodyPr/>
        <a:lstStyle/>
        <a:p>
          <a:endParaRPr lang="en-US"/>
        </a:p>
      </dgm:t>
    </dgm:pt>
    <dgm:pt modelId="{74E3A1E8-E5DE-4891-B376-EA25BCC3160F}" type="pres">
      <dgm:prSet presAssocID="{4F2BB247-72EA-4185-93AF-F0FEA4576E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C123A-E6B2-494F-8462-4B467A6EE5DA}" type="pres">
      <dgm:prSet presAssocID="{E5EE12C9-BF2F-46E0-9E94-A46F6374D771}" presName="comp" presStyleCnt="0"/>
      <dgm:spPr/>
      <dgm:t>
        <a:bodyPr/>
        <a:lstStyle/>
        <a:p>
          <a:endParaRPr lang="en-US"/>
        </a:p>
      </dgm:t>
    </dgm:pt>
    <dgm:pt modelId="{C26997F1-E101-4258-9047-4AB55BFEFDAB}" type="pres">
      <dgm:prSet presAssocID="{E5EE12C9-BF2F-46E0-9E94-A46F6374D771}" presName="box" presStyleLbl="node1" presStyleIdx="0" presStyleCnt="4" custLinFactNeighborY="-1989"/>
      <dgm:spPr>
        <a:xfrm>
          <a:off x="0" y="0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96BE02-9892-44F3-851F-F2CCFFB532D6}" type="pres">
      <dgm:prSet presAssocID="{E5EE12C9-BF2F-46E0-9E94-A46F6374D771}" presName="img" presStyleLbl="fgImgPlace1" presStyleIdx="0" presStyleCnt="4"/>
      <dgm:spPr>
        <a:xfrm>
          <a:off x="94456" y="94456"/>
          <a:ext cx="112776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043709E5-8D4B-4752-BFCB-6D9C31EF3C4A}" type="pres">
      <dgm:prSet presAssocID="{E5EE12C9-BF2F-46E0-9E94-A46F6374D7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8734A-1AA6-4981-A329-ADA81B2865D7}" type="pres">
      <dgm:prSet presAssocID="{6783F712-E8FC-454B-A7AC-1FFDF25408E4}" presName="spacer" presStyleCnt="0"/>
      <dgm:spPr/>
      <dgm:t>
        <a:bodyPr/>
        <a:lstStyle/>
        <a:p>
          <a:endParaRPr lang="en-US"/>
        </a:p>
      </dgm:t>
    </dgm:pt>
    <dgm:pt modelId="{43BAE5C7-DB1C-401D-9E79-8DFC3D77C1F3}" type="pres">
      <dgm:prSet presAssocID="{7C452CFA-30B4-49CC-B75C-65D1BD43432A}" presName="comp" presStyleCnt="0"/>
      <dgm:spPr/>
      <dgm:t>
        <a:bodyPr/>
        <a:lstStyle/>
        <a:p>
          <a:endParaRPr lang="en-US"/>
        </a:p>
      </dgm:t>
    </dgm:pt>
    <dgm:pt modelId="{0D5C855D-7B87-493A-8445-64F1098F1227}" type="pres">
      <dgm:prSet presAssocID="{7C452CFA-30B4-49CC-B75C-65D1BD43432A}" presName="box" presStyleLbl="node1" presStyleIdx="1" presStyleCnt="4"/>
      <dgm:spPr>
        <a:xfrm>
          <a:off x="0" y="1039018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09CEA1-4B2A-47EA-80CE-3E7F7B8C6A27}" type="pres">
      <dgm:prSet presAssocID="{7C452CFA-30B4-49CC-B75C-65D1BD43432A}" presName="img" presStyleLbl="fgImgPlace1" presStyleIdx="1" presStyleCnt="4"/>
      <dgm:spPr>
        <a:xfrm>
          <a:off x="94456" y="1133474"/>
          <a:ext cx="112776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9734C98D-3DC9-4976-8877-6B9D1F1030DF}" type="pres">
      <dgm:prSet presAssocID="{7C452CFA-30B4-49CC-B75C-65D1BD4343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A3FC9-695A-4FEA-8C2A-E5F47A86AF71}" type="pres">
      <dgm:prSet presAssocID="{C8D0BB48-9E00-4147-9DBA-059D708CB246}" presName="spacer" presStyleCnt="0"/>
      <dgm:spPr/>
      <dgm:t>
        <a:bodyPr/>
        <a:lstStyle/>
        <a:p>
          <a:endParaRPr lang="en-US"/>
        </a:p>
      </dgm:t>
    </dgm:pt>
    <dgm:pt modelId="{6F792551-D618-42A0-8284-A925D450D597}" type="pres">
      <dgm:prSet presAssocID="{8AB3DF5E-A7A2-40B0-909E-0E31F2D3D681}" presName="comp" presStyleCnt="0"/>
      <dgm:spPr/>
      <dgm:t>
        <a:bodyPr/>
        <a:lstStyle/>
        <a:p>
          <a:endParaRPr lang="en-US"/>
        </a:p>
      </dgm:t>
    </dgm:pt>
    <dgm:pt modelId="{06C89FE5-17A2-482A-A863-39E9CD4761AB}" type="pres">
      <dgm:prSet presAssocID="{8AB3DF5E-A7A2-40B0-909E-0E31F2D3D681}" presName="box" presStyleLbl="node1" presStyleIdx="2" presStyleCnt="4"/>
      <dgm:spPr>
        <a:xfrm>
          <a:off x="0" y="3117056"/>
          <a:ext cx="5638800" cy="94456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2129ED-2055-4DD7-9EC9-D48207C5E8CC}" type="pres">
      <dgm:prSet presAssocID="{8AB3DF5E-A7A2-40B0-909E-0E31F2D3D681}" presName="img" presStyleLbl="fgImgPlace1" presStyleIdx="2" presStyleCnt="4"/>
      <dgm:spPr>
        <a:xfrm>
          <a:off x="94456" y="3211512"/>
          <a:ext cx="112776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C35A00BF-C7CB-4771-A392-86554E4A1F0A}" type="pres">
      <dgm:prSet presAssocID="{8AB3DF5E-A7A2-40B0-909E-0E31F2D3D68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4A959-19A5-4E31-998F-27F14453715C}" type="pres">
      <dgm:prSet presAssocID="{49E80FD9-FED9-4C87-B327-17B03B8139E2}" presName="spacer" presStyleCnt="0"/>
      <dgm:spPr/>
      <dgm:t>
        <a:bodyPr/>
        <a:lstStyle/>
        <a:p>
          <a:endParaRPr lang="en-US"/>
        </a:p>
      </dgm:t>
    </dgm:pt>
    <dgm:pt modelId="{F85FC852-EE42-4685-9DCA-DC2D4DC821BA}" type="pres">
      <dgm:prSet presAssocID="{A4ACA04A-B18D-46BA-9CED-E0AB26093F5F}" presName="comp" presStyleCnt="0"/>
      <dgm:spPr/>
      <dgm:t>
        <a:bodyPr/>
        <a:lstStyle/>
        <a:p>
          <a:endParaRPr lang="en-US"/>
        </a:p>
      </dgm:t>
    </dgm:pt>
    <dgm:pt modelId="{92B745E8-5B5B-4E19-BE30-39138BEB6D07}" type="pres">
      <dgm:prSet presAssocID="{A4ACA04A-B18D-46BA-9CED-E0AB26093F5F}" presName="box" presStyleLbl="node1" presStyleIdx="3" presStyleCnt="4"/>
      <dgm:spPr>
        <a:xfrm>
          <a:off x="0" y="3117056"/>
          <a:ext cx="5638800" cy="944562"/>
        </a:xfrm>
      </dgm:spPr>
      <dgm:t>
        <a:bodyPr/>
        <a:lstStyle/>
        <a:p>
          <a:endParaRPr lang="en-US"/>
        </a:p>
      </dgm:t>
    </dgm:pt>
    <dgm:pt modelId="{74C5761F-233F-41EC-B77D-D07D6A40724D}" type="pres">
      <dgm:prSet presAssocID="{A4ACA04A-B18D-46BA-9CED-E0AB26093F5F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effectLst/>
      </dgm:spPr>
      <dgm:t>
        <a:bodyPr/>
        <a:lstStyle/>
        <a:p>
          <a:endParaRPr lang="en-US"/>
        </a:p>
      </dgm:t>
    </dgm:pt>
    <dgm:pt modelId="{DFD8E7BE-29AD-45B5-B1BD-E23EA47592A5}" type="pres">
      <dgm:prSet presAssocID="{A4ACA04A-B18D-46BA-9CED-E0AB26093F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06EF7-C7D5-4749-89D1-0C1AA3694C54}" type="presOf" srcId="{6B5BCBA2-6FF9-4767-9FBA-7208BF763672}" destId="{DFD8E7BE-29AD-45B5-B1BD-E23EA47592A5}" srcOrd="1" destOrd="2" presId="urn:microsoft.com/office/officeart/2005/8/layout/vList4"/>
    <dgm:cxn modelId="{4546C32D-0452-4DA3-810D-8B5EE231EEB3}" srcId="{4F2BB247-72EA-4185-93AF-F0FEA4576E44}" destId="{8AB3DF5E-A7A2-40B0-909E-0E31F2D3D681}" srcOrd="2" destOrd="0" parTransId="{541F630B-AD93-4F03-AF5E-7E8F8F0B5806}" sibTransId="{49E80FD9-FED9-4C87-B327-17B03B8139E2}"/>
    <dgm:cxn modelId="{3E2E5D9A-C0E0-4341-A762-6F0B23869F9A}" srcId="{8AB3DF5E-A7A2-40B0-909E-0E31F2D3D681}" destId="{AEFA2659-F274-42EC-9807-A69AC660ECB7}" srcOrd="1" destOrd="0" parTransId="{D3372212-9A1A-4D4E-BF78-1C1F453823B2}" sibTransId="{1C0CFE93-C165-4C27-9E24-C99185536A1D}"/>
    <dgm:cxn modelId="{2B5D49C9-047F-4C17-9E1A-86F32F56658F}" type="presOf" srcId="{7C452CFA-30B4-49CC-B75C-65D1BD43432A}" destId="{0D5C855D-7B87-493A-8445-64F1098F1227}" srcOrd="0" destOrd="0" presId="urn:microsoft.com/office/officeart/2005/8/layout/vList4"/>
    <dgm:cxn modelId="{D5A22A82-9526-4B21-B0EA-606D9AAD5FD4}" type="presOf" srcId="{E43375A8-6D30-4A3D-B996-8EB9D65D534A}" destId="{043709E5-8D4B-4752-BFCB-6D9C31EF3C4A}" srcOrd="1" destOrd="2" presId="urn:microsoft.com/office/officeart/2005/8/layout/vList4"/>
    <dgm:cxn modelId="{B941F468-DFDB-4A8C-A634-CDBCD5C64F23}" type="presOf" srcId="{6B5BCBA2-6FF9-4767-9FBA-7208BF763672}" destId="{92B745E8-5B5B-4E19-BE30-39138BEB6D07}" srcOrd="0" destOrd="2" presId="urn:microsoft.com/office/officeart/2005/8/layout/vList4"/>
    <dgm:cxn modelId="{E58E2691-9FFC-4E84-960D-8363C82944D1}" srcId="{A4ACA04A-B18D-46BA-9CED-E0AB26093F5F}" destId="{6B5BCBA2-6FF9-4767-9FBA-7208BF763672}" srcOrd="1" destOrd="0" parTransId="{BCECD8DD-04D8-4B2B-B649-BCF006684E3D}" sibTransId="{4965296D-0031-4523-8B39-39682EA97A89}"/>
    <dgm:cxn modelId="{30FFFCFB-BBE0-4A52-ABDE-534D162233C9}" type="presOf" srcId="{8AB3DF5E-A7A2-40B0-909E-0E31F2D3D681}" destId="{C35A00BF-C7CB-4771-A392-86554E4A1F0A}" srcOrd="1" destOrd="0" presId="urn:microsoft.com/office/officeart/2005/8/layout/vList4"/>
    <dgm:cxn modelId="{4276DF5A-181C-410C-91FC-EAEC08F4ED9C}" type="presOf" srcId="{91F569E0-D867-4153-A049-7FF88CC45D42}" destId="{06C89FE5-17A2-482A-A863-39E9CD4761AB}" srcOrd="0" destOrd="1" presId="urn:microsoft.com/office/officeart/2005/8/layout/vList4"/>
    <dgm:cxn modelId="{DEAD67E4-FCA0-4A43-A62B-B51985D9A227}" type="presOf" srcId="{91F569E0-D867-4153-A049-7FF88CC45D42}" destId="{C35A00BF-C7CB-4771-A392-86554E4A1F0A}" srcOrd="1" destOrd="1" presId="urn:microsoft.com/office/officeart/2005/8/layout/vList4"/>
    <dgm:cxn modelId="{65FF1A5A-0ECE-43C2-A821-A13B8A2A8C1D}" type="presOf" srcId="{A4ACA04A-B18D-46BA-9CED-E0AB26093F5F}" destId="{92B745E8-5B5B-4E19-BE30-39138BEB6D07}" srcOrd="0" destOrd="0" presId="urn:microsoft.com/office/officeart/2005/8/layout/vList4"/>
    <dgm:cxn modelId="{AA46955C-F562-4EB6-A20B-1A422925B74D}" type="presOf" srcId="{730DFD80-9856-4C82-9A99-A848B9EAAC00}" destId="{92B745E8-5B5B-4E19-BE30-39138BEB6D07}" srcOrd="0" destOrd="1" presId="urn:microsoft.com/office/officeart/2005/8/layout/vList4"/>
    <dgm:cxn modelId="{4939C11F-2044-4416-8DC5-374870D15226}" type="presOf" srcId="{7C452CFA-30B4-49CC-B75C-65D1BD43432A}" destId="{9734C98D-3DC9-4976-8877-6B9D1F1030DF}" srcOrd="1" destOrd="0" presId="urn:microsoft.com/office/officeart/2005/8/layout/vList4"/>
    <dgm:cxn modelId="{709016F6-6F49-487F-A1BB-EC24B438393F}" srcId="{8AB3DF5E-A7A2-40B0-909E-0E31F2D3D681}" destId="{91F569E0-D867-4153-A049-7FF88CC45D42}" srcOrd="0" destOrd="0" parTransId="{A8E63CB4-1480-414B-91CF-E86A7C4CFDB1}" sibTransId="{1C913372-A358-4AF9-ACDD-69D3E2242496}"/>
    <dgm:cxn modelId="{5920997A-21D7-4D5E-B1A9-713912CA12EF}" type="presOf" srcId="{A702B36E-172E-41AB-9F89-E2C3782FE6AF}" destId="{9734C98D-3DC9-4976-8877-6B9D1F1030DF}" srcOrd="1" destOrd="1" presId="urn:microsoft.com/office/officeart/2005/8/layout/vList4"/>
    <dgm:cxn modelId="{47F05581-64B2-4D0C-B929-5247F0C80815}" type="presOf" srcId="{E5EE12C9-BF2F-46E0-9E94-A46F6374D771}" destId="{C26997F1-E101-4258-9047-4AB55BFEFDAB}" srcOrd="0" destOrd="0" presId="urn:microsoft.com/office/officeart/2005/8/layout/vList4"/>
    <dgm:cxn modelId="{DDBF46F5-A8DD-40E0-8E7A-667646C3E0C6}" type="presOf" srcId="{E5EE12C9-BF2F-46E0-9E94-A46F6374D771}" destId="{043709E5-8D4B-4752-BFCB-6D9C31EF3C4A}" srcOrd="1" destOrd="0" presId="urn:microsoft.com/office/officeart/2005/8/layout/vList4"/>
    <dgm:cxn modelId="{7D054B7C-DD28-40C8-B66F-881A4267C1AC}" type="presOf" srcId="{3618A406-708F-42B1-9A19-176F39622409}" destId="{0D5C855D-7B87-493A-8445-64F1098F1227}" srcOrd="0" destOrd="2" presId="urn:microsoft.com/office/officeart/2005/8/layout/vList4"/>
    <dgm:cxn modelId="{09E90DF6-B755-4136-A7AC-1F5209B1C63D}" type="presOf" srcId="{8AB3DF5E-A7A2-40B0-909E-0E31F2D3D681}" destId="{06C89FE5-17A2-482A-A863-39E9CD4761AB}" srcOrd="0" destOrd="0" presId="urn:microsoft.com/office/officeart/2005/8/layout/vList4"/>
    <dgm:cxn modelId="{7774EA35-74FE-4C99-BB47-4A549A98927F}" type="presOf" srcId="{A4ACA04A-B18D-46BA-9CED-E0AB26093F5F}" destId="{DFD8E7BE-29AD-45B5-B1BD-E23EA47592A5}" srcOrd="1" destOrd="0" presId="urn:microsoft.com/office/officeart/2005/8/layout/vList4"/>
    <dgm:cxn modelId="{C164E23D-B26C-4B71-8C5A-BCDD0D0E3046}" srcId="{4F2BB247-72EA-4185-93AF-F0FEA4576E44}" destId="{E5EE12C9-BF2F-46E0-9E94-A46F6374D771}" srcOrd="0" destOrd="0" parTransId="{F88D5F0F-ADEE-45F3-BBE6-86CA446C2ED8}" sibTransId="{6783F712-E8FC-454B-A7AC-1FFDF25408E4}"/>
    <dgm:cxn modelId="{5B62FB53-D585-4B4C-AC96-740239C41932}" srcId="{7C452CFA-30B4-49CC-B75C-65D1BD43432A}" destId="{A702B36E-172E-41AB-9F89-E2C3782FE6AF}" srcOrd="0" destOrd="0" parTransId="{A92C06D7-AA93-4487-9368-23B40A081837}" sibTransId="{4E99DF36-93CE-49A9-A46C-27A3133096AC}"/>
    <dgm:cxn modelId="{5D9D2FBA-701C-4558-9598-A5C02EBCF1DA}" srcId="{7C452CFA-30B4-49CC-B75C-65D1BD43432A}" destId="{3618A406-708F-42B1-9A19-176F39622409}" srcOrd="1" destOrd="0" parTransId="{792AA694-9C40-4131-AC39-8FAD38603F29}" sibTransId="{AAA963DC-A7DE-40A6-BA69-3F59752CFDD5}"/>
    <dgm:cxn modelId="{7C9F1AD2-EDFE-42AE-A456-CFBEDA64F621}" type="presOf" srcId="{A702B36E-172E-41AB-9F89-E2C3782FE6AF}" destId="{0D5C855D-7B87-493A-8445-64F1098F1227}" srcOrd="0" destOrd="1" presId="urn:microsoft.com/office/officeart/2005/8/layout/vList4"/>
    <dgm:cxn modelId="{72F3277A-BC4F-4037-A35D-E2590FA4F919}" type="presOf" srcId="{AEFA2659-F274-42EC-9807-A69AC660ECB7}" destId="{06C89FE5-17A2-482A-A863-39E9CD4761AB}" srcOrd="0" destOrd="2" presId="urn:microsoft.com/office/officeart/2005/8/layout/vList4"/>
    <dgm:cxn modelId="{156A98D8-D619-4945-AF67-62992E13B088}" type="presOf" srcId="{3618A406-708F-42B1-9A19-176F39622409}" destId="{9734C98D-3DC9-4976-8877-6B9D1F1030DF}" srcOrd="1" destOrd="2" presId="urn:microsoft.com/office/officeart/2005/8/layout/vList4"/>
    <dgm:cxn modelId="{B5CC942C-2997-4D53-92E1-A2372504EA12}" srcId="{A4ACA04A-B18D-46BA-9CED-E0AB26093F5F}" destId="{730DFD80-9856-4C82-9A99-A848B9EAAC00}" srcOrd="0" destOrd="0" parTransId="{45D35EE8-E50B-490F-BB7F-F8A124351B69}" sibTransId="{A06850B5-C3E4-4FF4-AB74-A93D223F0836}"/>
    <dgm:cxn modelId="{C177C344-6856-47FF-A636-1B254D20F96D}" type="presOf" srcId="{E43375A8-6D30-4A3D-B996-8EB9D65D534A}" destId="{C26997F1-E101-4258-9047-4AB55BFEFDAB}" srcOrd="0" destOrd="2" presId="urn:microsoft.com/office/officeart/2005/8/layout/vList4"/>
    <dgm:cxn modelId="{5A005F79-9FAC-419E-A9D9-1BF000AC8EE0}" srcId="{4F2BB247-72EA-4185-93AF-F0FEA4576E44}" destId="{A4ACA04A-B18D-46BA-9CED-E0AB26093F5F}" srcOrd="3" destOrd="0" parTransId="{4258A7F9-1996-4FF6-8D04-8DCDBB0A3C4B}" sibTransId="{C6AB9B49-4897-429A-949F-0BC790753D7A}"/>
    <dgm:cxn modelId="{F5ED578A-A4F1-4523-B9A1-87EDE5465852}" type="presOf" srcId="{36CB5E4B-89A2-424D-9A1A-67130897B605}" destId="{043709E5-8D4B-4752-BFCB-6D9C31EF3C4A}" srcOrd="1" destOrd="1" presId="urn:microsoft.com/office/officeart/2005/8/layout/vList4"/>
    <dgm:cxn modelId="{8BB86823-DFDF-4995-9F01-2516162447A2}" type="presOf" srcId="{4F2BB247-72EA-4185-93AF-F0FEA4576E44}" destId="{74E3A1E8-E5DE-4891-B376-EA25BCC3160F}" srcOrd="0" destOrd="0" presId="urn:microsoft.com/office/officeart/2005/8/layout/vList4"/>
    <dgm:cxn modelId="{266E7206-7F2A-4D65-BBE4-321F443F573C}" srcId="{E5EE12C9-BF2F-46E0-9E94-A46F6374D771}" destId="{E43375A8-6D30-4A3D-B996-8EB9D65D534A}" srcOrd="1" destOrd="0" parTransId="{5FBEA76B-058E-455A-B78D-A2B5712A3594}" sibTransId="{160A2E67-5AFD-466F-BAC0-84501E0714FC}"/>
    <dgm:cxn modelId="{B23F2B7A-93B4-49B5-8FFD-6129315947D7}" srcId="{E5EE12C9-BF2F-46E0-9E94-A46F6374D771}" destId="{36CB5E4B-89A2-424D-9A1A-67130897B605}" srcOrd="0" destOrd="0" parTransId="{ADFBBCB9-6F77-4C84-9249-C7F4BAC3FBF9}" sibTransId="{DDB07587-490E-4E05-8715-30A6E3FA67A0}"/>
    <dgm:cxn modelId="{2943DD31-B28C-4697-884A-46BD87ECD31C}" type="presOf" srcId="{36CB5E4B-89A2-424D-9A1A-67130897B605}" destId="{C26997F1-E101-4258-9047-4AB55BFEFDAB}" srcOrd="0" destOrd="1" presId="urn:microsoft.com/office/officeart/2005/8/layout/vList4"/>
    <dgm:cxn modelId="{AF8C8ED4-4430-46F0-9F97-41612735A217}" type="presOf" srcId="{730DFD80-9856-4C82-9A99-A848B9EAAC00}" destId="{DFD8E7BE-29AD-45B5-B1BD-E23EA47592A5}" srcOrd="1" destOrd="1" presId="urn:microsoft.com/office/officeart/2005/8/layout/vList4"/>
    <dgm:cxn modelId="{8608941F-EE61-4A08-B5C0-6A781334A11C}" type="presOf" srcId="{AEFA2659-F274-42EC-9807-A69AC660ECB7}" destId="{C35A00BF-C7CB-4771-A392-86554E4A1F0A}" srcOrd="1" destOrd="2" presId="urn:microsoft.com/office/officeart/2005/8/layout/vList4"/>
    <dgm:cxn modelId="{288B787B-E893-425E-9B0D-2C7E894A0100}" srcId="{4F2BB247-72EA-4185-93AF-F0FEA4576E44}" destId="{7C452CFA-30B4-49CC-B75C-65D1BD43432A}" srcOrd="1" destOrd="0" parTransId="{6A484C7C-29E3-493C-9737-47E3E4B6C12D}" sibTransId="{C8D0BB48-9E00-4147-9DBA-059D708CB246}"/>
    <dgm:cxn modelId="{9D613A91-AA8D-49BF-902C-25746DF6D5E5}" type="presParOf" srcId="{74E3A1E8-E5DE-4891-B376-EA25BCC3160F}" destId="{9AFC123A-E6B2-494F-8462-4B467A6EE5DA}" srcOrd="0" destOrd="0" presId="urn:microsoft.com/office/officeart/2005/8/layout/vList4"/>
    <dgm:cxn modelId="{C191FE56-EE81-482B-9F91-2330249EE904}" type="presParOf" srcId="{9AFC123A-E6B2-494F-8462-4B467A6EE5DA}" destId="{C26997F1-E101-4258-9047-4AB55BFEFDAB}" srcOrd="0" destOrd="0" presId="urn:microsoft.com/office/officeart/2005/8/layout/vList4"/>
    <dgm:cxn modelId="{7272EF7D-A489-4C81-B87A-4E715AD86298}" type="presParOf" srcId="{9AFC123A-E6B2-494F-8462-4B467A6EE5DA}" destId="{0696BE02-9892-44F3-851F-F2CCFFB532D6}" srcOrd="1" destOrd="0" presId="urn:microsoft.com/office/officeart/2005/8/layout/vList4"/>
    <dgm:cxn modelId="{79185100-1930-47FF-B7D2-665224CAF07F}" type="presParOf" srcId="{9AFC123A-E6B2-494F-8462-4B467A6EE5DA}" destId="{043709E5-8D4B-4752-BFCB-6D9C31EF3C4A}" srcOrd="2" destOrd="0" presId="urn:microsoft.com/office/officeart/2005/8/layout/vList4"/>
    <dgm:cxn modelId="{F9A97787-0371-48F0-A37A-DFBE01B82003}" type="presParOf" srcId="{74E3A1E8-E5DE-4891-B376-EA25BCC3160F}" destId="{2178734A-1AA6-4981-A329-ADA81B2865D7}" srcOrd="1" destOrd="0" presId="urn:microsoft.com/office/officeart/2005/8/layout/vList4"/>
    <dgm:cxn modelId="{3010474E-3C32-4A8E-BD46-86CFF1309C8E}" type="presParOf" srcId="{74E3A1E8-E5DE-4891-B376-EA25BCC3160F}" destId="{43BAE5C7-DB1C-401D-9E79-8DFC3D77C1F3}" srcOrd="2" destOrd="0" presId="urn:microsoft.com/office/officeart/2005/8/layout/vList4"/>
    <dgm:cxn modelId="{5EC3D4C3-FC34-448C-81AF-8301F22F310A}" type="presParOf" srcId="{43BAE5C7-DB1C-401D-9E79-8DFC3D77C1F3}" destId="{0D5C855D-7B87-493A-8445-64F1098F1227}" srcOrd="0" destOrd="0" presId="urn:microsoft.com/office/officeart/2005/8/layout/vList4"/>
    <dgm:cxn modelId="{22582584-B170-4224-A091-8C0FA53A5B64}" type="presParOf" srcId="{43BAE5C7-DB1C-401D-9E79-8DFC3D77C1F3}" destId="{EC09CEA1-4B2A-47EA-80CE-3E7F7B8C6A27}" srcOrd="1" destOrd="0" presId="urn:microsoft.com/office/officeart/2005/8/layout/vList4"/>
    <dgm:cxn modelId="{5B3D6E02-5F8C-40E6-A794-9AF1C45F247D}" type="presParOf" srcId="{43BAE5C7-DB1C-401D-9E79-8DFC3D77C1F3}" destId="{9734C98D-3DC9-4976-8877-6B9D1F1030DF}" srcOrd="2" destOrd="0" presId="urn:microsoft.com/office/officeart/2005/8/layout/vList4"/>
    <dgm:cxn modelId="{4FB132AF-1C4D-4BE1-8938-1353159437B7}" type="presParOf" srcId="{74E3A1E8-E5DE-4891-B376-EA25BCC3160F}" destId="{0A4A3FC9-695A-4FEA-8C2A-E5F47A86AF71}" srcOrd="3" destOrd="0" presId="urn:microsoft.com/office/officeart/2005/8/layout/vList4"/>
    <dgm:cxn modelId="{BD2ACA16-2913-4FF8-95C3-5D566A941B2B}" type="presParOf" srcId="{74E3A1E8-E5DE-4891-B376-EA25BCC3160F}" destId="{6F792551-D618-42A0-8284-A925D450D597}" srcOrd="4" destOrd="0" presId="urn:microsoft.com/office/officeart/2005/8/layout/vList4"/>
    <dgm:cxn modelId="{CE2779DA-B222-4FDA-A2A2-857DC5648EF1}" type="presParOf" srcId="{6F792551-D618-42A0-8284-A925D450D597}" destId="{06C89FE5-17A2-482A-A863-39E9CD4761AB}" srcOrd="0" destOrd="0" presId="urn:microsoft.com/office/officeart/2005/8/layout/vList4"/>
    <dgm:cxn modelId="{D91B957A-EC86-40EB-9B1A-F25C51E2B004}" type="presParOf" srcId="{6F792551-D618-42A0-8284-A925D450D597}" destId="{AC2129ED-2055-4DD7-9EC9-D48207C5E8CC}" srcOrd="1" destOrd="0" presId="urn:microsoft.com/office/officeart/2005/8/layout/vList4"/>
    <dgm:cxn modelId="{396846A2-4EAB-4BC5-A277-B4612B15F439}" type="presParOf" srcId="{6F792551-D618-42A0-8284-A925D450D597}" destId="{C35A00BF-C7CB-4771-A392-86554E4A1F0A}" srcOrd="2" destOrd="0" presId="urn:microsoft.com/office/officeart/2005/8/layout/vList4"/>
    <dgm:cxn modelId="{C2E21DE3-BD84-4DB6-86BE-9C9EF579BFBC}" type="presParOf" srcId="{74E3A1E8-E5DE-4891-B376-EA25BCC3160F}" destId="{F994A959-19A5-4E31-998F-27F14453715C}" srcOrd="5" destOrd="0" presId="urn:microsoft.com/office/officeart/2005/8/layout/vList4"/>
    <dgm:cxn modelId="{41E81D63-325B-45EF-A410-D4A563F6F645}" type="presParOf" srcId="{74E3A1E8-E5DE-4891-B376-EA25BCC3160F}" destId="{F85FC852-EE42-4685-9DCA-DC2D4DC821BA}" srcOrd="6" destOrd="0" presId="urn:microsoft.com/office/officeart/2005/8/layout/vList4"/>
    <dgm:cxn modelId="{03A7334F-2F64-4410-95FA-70049259AD6F}" type="presParOf" srcId="{F85FC852-EE42-4685-9DCA-DC2D4DC821BA}" destId="{92B745E8-5B5B-4E19-BE30-39138BEB6D07}" srcOrd="0" destOrd="0" presId="urn:microsoft.com/office/officeart/2005/8/layout/vList4"/>
    <dgm:cxn modelId="{34ADDC15-E585-4ECB-8EC9-50CC7B41F17A}" type="presParOf" srcId="{F85FC852-EE42-4685-9DCA-DC2D4DC821BA}" destId="{74C5761F-233F-41EC-B77D-D07D6A40724D}" srcOrd="1" destOrd="0" presId="urn:microsoft.com/office/officeart/2005/8/layout/vList4"/>
    <dgm:cxn modelId="{F0210BAD-AFA3-4826-BA42-39C07A7832DC}" type="presParOf" srcId="{F85FC852-EE42-4685-9DCA-DC2D4DC821BA}" destId="{DFD8E7BE-29AD-45B5-B1BD-E23EA47592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997F1-E101-4258-9047-4AB55BFEFDAB}">
      <dsp:nvSpPr>
        <dsp:cNvPr id="0" name=""/>
        <dsp:cNvSpPr/>
      </dsp:nvSpPr>
      <dsp:spPr>
        <a:xfrm>
          <a:off x="0" y="0"/>
          <a:ext cx="5638800" cy="973451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Efficiency</a:t>
          </a:r>
          <a:endParaRPr lang="en-US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Minimize operational expenditure with market leading efficiency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Higher sustainability, through reduced carbon </a:t>
          </a:r>
          <a:r>
            <a:rPr lang="fi-FI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emissions.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25105" y="0"/>
        <a:ext cx="4413694" cy="973451"/>
      </dsp:txXfrm>
    </dsp:sp>
    <dsp:sp modelId="{0696BE02-9892-44F3-851F-F2CCFFB532D6}">
      <dsp:nvSpPr>
        <dsp:cNvPr id="0" name=""/>
        <dsp:cNvSpPr/>
      </dsp:nvSpPr>
      <dsp:spPr>
        <a:xfrm>
          <a:off x="97345" y="97345"/>
          <a:ext cx="1127760" cy="778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5C855D-7B87-493A-8445-64F1098F1227}">
      <dsp:nvSpPr>
        <dsp:cNvPr id="0" name=""/>
        <dsp:cNvSpPr/>
      </dsp:nvSpPr>
      <dsp:spPr>
        <a:xfrm>
          <a:off x="0" y="1070796"/>
          <a:ext cx="5638800" cy="973451"/>
        </a:xfrm>
        <a:prstGeom prst="roundRect">
          <a:avLst>
            <a:gd name="adj" fmla="val 10000"/>
          </a:avLst>
        </a:prstGeom>
        <a:solidFill>
          <a:srgbClr val="E52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Scalability</a:t>
          </a:r>
          <a:r>
            <a:rPr lang="fi-FI" sz="1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Optimize capital expenditure by the pay-as-you-grow approach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Modular structure allows matching  the UPS size and load demand 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25105" y="1070796"/>
        <a:ext cx="4413694" cy="973451"/>
      </dsp:txXfrm>
    </dsp:sp>
    <dsp:sp modelId="{EC09CEA1-4B2A-47EA-80CE-3E7F7B8C6A27}">
      <dsp:nvSpPr>
        <dsp:cNvPr id="0" name=""/>
        <dsp:cNvSpPr/>
      </dsp:nvSpPr>
      <dsp:spPr>
        <a:xfrm>
          <a:off x="97345" y="1168141"/>
          <a:ext cx="1127760" cy="778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C89FE5-17A2-482A-A863-39E9CD4761AB}">
      <dsp:nvSpPr>
        <dsp:cNvPr id="0" name=""/>
        <dsp:cNvSpPr/>
      </dsp:nvSpPr>
      <dsp:spPr>
        <a:xfrm>
          <a:off x="0" y="2141593"/>
          <a:ext cx="5638800" cy="973451"/>
        </a:xfrm>
        <a:prstGeom prst="roundRect">
          <a:avLst>
            <a:gd name="adj" fmla="val 10000"/>
          </a:avLst>
        </a:prstGeom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Resiliency</a:t>
          </a:r>
          <a:endParaRPr lang="en-US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It’s all about availability secured by Hotsync technology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Smooth fit to surrounding power distribution + Generator compatibility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25105" y="2141593"/>
        <a:ext cx="4413694" cy="973451"/>
      </dsp:txXfrm>
    </dsp:sp>
    <dsp:sp modelId="{AC2129ED-2055-4DD7-9EC9-D48207C5E8CC}">
      <dsp:nvSpPr>
        <dsp:cNvPr id="0" name=""/>
        <dsp:cNvSpPr/>
      </dsp:nvSpPr>
      <dsp:spPr>
        <a:xfrm>
          <a:off x="97345" y="2238938"/>
          <a:ext cx="1127760" cy="77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B745E8-5B5B-4E19-BE30-39138BEB6D07}">
      <dsp:nvSpPr>
        <dsp:cNvPr id="0" name=""/>
        <dsp:cNvSpPr/>
      </dsp:nvSpPr>
      <dsp:spPr>
        <a:xfrm>
          <a:off x="0" y="3212390"/>
          <a:ext cx="5638800" cy="973451"/>
        </a:xfrm>
        <a:prstGeom prst="roundRect">
          <a:avLst>
            <a:gd name="adj" fmla="val 10000"/>
          </a:avLst>
        </a:prstGeom>
        <a:solidFill>
          <a:srgbClr val="F497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Safety</a:t>
          </a:r>
          <a:endParaRPr lang="en-US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The important safety requirements are implemented into the UPS design as standard.</a:t>
          </a:r>
          <a:endParaRPr lang="en-US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Personnel</a:t>
          </a:r>
          <a:r>
            <a:rPr lang="fi-FI" sz="1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ALWAYS </a:t>
          </a:r>
          <a:r>
            <a:rPr lang="fi-FI" sz="11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safe</a:t>
          </a:r>
          <a:r>
            <a:rPr lang="fi-FI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en-US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225105" y="3212390"/>
        <a:ext cx="4413694" cy="973451"/>
      </dsp:txXfrm>
    </dsp:sp>
    <dsp:sp modelId="{74C5761F-233F-41EC-B77D-D07D6A40724D}">
      <dsp:nvSpPr>
        <dsp:cNvPr id="0" name=""/>
        <dsp:cNvSpPr/>
      </dsp:nvSpPr>
      <dsp:spPr>
        <a:xfrm>
          <a:off x="97345" y="3309735"/>
          <a:ext cx="1127760" cy="778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AC59E-E6DC-4ED1-A636-07DD2807DE4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289B-56B9-4A33-87E6-FF2A614BE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fld id="{7ECE7C86-4DE4-448B-9279-A205FFB8C3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7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FFFFFF"/>
                </a:solidFill>
                <a:ea typeface="ＭＳ Ｐゴシック" charset="0"/>
              </a:rPr>
              <a:t>The most advanced UPS for medium and large data </a:t>
            </a:r>
            <a:r>
              <a:rPr lang="en-US" sz="1200" i="1" dirty="0" err="1" smtClean="0">
                <a:solidFill>
                  <a:srgbClr val="FFFFFF"/>
                </a:solidFill>
                <a:ea typeface="ＭＳ Ｐゴシック" charset="0"/>
              </a:rPr>
              <a:t>centres</a:t>
            </a:r>
            <a:r>
              <a:rPr lang="en-US" sz="1200" i="1" dirty="0" smtClean="0">
                <a:solidFill>
                  <a:srgbClr val="FFFFFF"/>
                </a:solidFill>
                <a:ea typeface="ＭＳ Ｐゴシック" charset="0"/>
              </a:rPr>
              <a:t> and mission critical applications</a:t>
            </a:r>
            <a:endParaRPr lang="en-US" sz="1200" dirty="0" smtClean="0">
              <a:solidFill>
                <a:srgbClr val="FFFFFF"/>
              </a:solidFill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1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500 MVA equals</a:t>
            </a:r>
            <a:r>
              <a:rPr lang="en-GB" baseline="0" dirty="0" smtClean="0"/>
              <a:t> 10 000 UPM’s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7C86-4DE4-448B-9279-A205FFB8C3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1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52958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dirty="0" smtClean="0">
                <a:solidFill>
                  <a:schemeClr val="tx1"/>
                </a:solidFill>
              </a:rPr>
              <a:t>2017 Eaton. </a:t>
            </a:r>
            <a:r>
              <a:rPr lang="en-US" sz="700" dirty="0">
                <a:solidFill>
                  <a:schemeClr val="tx1"/>
                </a:solidFill>
              </a:rPr>
              <a:t>All rights reserved</a:t>
            </a:r>
            <a:r>
              <a:rPr lang="en-US" sz="700" dirty="0"/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5131" name="Picture 11" descr="eaton_signatur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5050"/>
            <a:ext cx="1676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302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9212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836712"/>
            <a:ext cx="9144000" cy="532859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254000" stA="56000" endPos="55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3" descr="C:\Jussi\PFM\Photos\9395P_CX_Switchboard_combined_left v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9155273" cy="41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2014 Eaton. All Rights Reserved.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198" y="2697088"/>
            <a:ext cx="5867402" cy="1524000"/>
          </a:xfrm>
          <a:solidFill>
            <a:schemeClr val="bg1">
              <a:alpha val="67000"/>
            </a:schemeClr>
          </a:solidFill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9" name="Picture 39" descr="Eaton - white background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247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"/>
            <a:ext cx="8784000" cy="1123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0000" y="0"/>
            <a:ext cx="7940708" cy="830791"/>
            <a:chOff x="375708" y="-21166"/>
            <a:chExt cx="7940708" cy="830791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gradFill flip="none" rotWithShape="1">
              <a:gsLst>
                <a:gs pos="0">
                  <a:srgbClr val="0067C6"/>
                </a:gs>
                <a:gs pos="50000">
                  <a:srgbClr val="0067C6"/>
                </a:gs>
                <a:gs pos="100000">
                  <a:srgbClr val="0067C6">
                    <a:alpha val="50000"/>
                  </a:srgbClr>
                </a:gs>
              </a:gsLst>
              <a:lin ang="0" scaled="1"/>
              <a:tileRect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762000" y="215900"/>
              <a:ext cx="7554416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 sz="2800" dirty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7940708" cy="830791"/>
          </a:xfrm>
        </p:spPr>
        <p:txBody>
          <a:bodyPr lIns="216000" tIns="36000" rIns="36000" bIns="36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2285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3014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950298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02186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8358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9347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0851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2947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image resiz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777"/>
          <a:stretch/>
        </p:blipFill>
        <p:spPr>
          <a:xfrm>
            <a:off x="0" y="0"/>
            <a:ext cx="9144000" cy="5442857"/>
          </a:xfrm>
          <a:prstGeom prst="rect">
            <a:avLst/>
          </a:prstGeom>
        </p:spPr>
      </p:pic>
      <p:pic>
        <p:nvPicPr>
          <p:cNvPr id="3" name="Picture 2" descr="9395P_CX_Switchboard_combined_right_v3.gi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2130" b="27270"/>
          <a:stretch/>
        </p:blipFill>
        <p:spPr>
          <a:xfrm>
            <a:off x="-504056" y="2636912"/>
            <a:ext cx="9648056" cy="4198174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2016 Eaton. All Rights Reserved.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39" descr="Eaton - white background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 bwMode="auto">
          <a:xfrm>
            <a:off x="0" y="548680"/>
            <a:ext cx="6372200" cy="1800200"/>
          </a:xfrm>
          <a:prstGeom prst="rect">
            <a:avLst/>
          </a:prstGeom>
          <a:gradFill flip="none" rotWithShape="1">
            <a:gsLst>
              <a:gs pos="60000">
                <a:schemeClr val="bg2">
                  <a:alpha val="69000"/>
                </a:schemeClr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7543" y="692696"/>
            <a:ext cx="3960441" cy="181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sz="3600" dirty="0" smtClean="0">
                <a:solidFill>
                  <a:srgbClr val="0067CD"/>
                </a:solidFill>
              </a:rPr>
              <a:t>Eaton</a:t>
            </a:r>
            <a:r>
              <a:rPr lang="en-US" sz="3200" dirty="0" smtClean="0">
                <a:solidFill>
                  <a:srgbClr val="0067CD"/>
                </a:solidFill>
              </a:rPr>
              <a:t/>
            </a:r>
            <a:br>
              <a:rPr lang="en-US" sz="3200" dirty="0" smtClean="0">
                <a:solidFill>
                  <a:srgbClr val="0067CD"/>
                </a:solidFill>
              </a:rPr>
            </a:br>
            <a:r>
              <a:rPr lang="en-US" sz="6000" dirty="0" smtClean="0">
                <a:solidFill>
                  <a:srgbClr val="0067CD"/>
                </a:solidFill>
              </a:rPr>
              <a:t>Connected</a:t>
            </a:r>
            <a:br>
              <a:rPr lang="en-US" sz="6000" dirty="0" smtClean="0">
                <a:solidFill>
                  <a:srgbClr val="0067CD"/>
                </a:solidFill>
              </a:rPr>
            </a:br>
            <a:endParaRPr lang="en-US" sz="6000" dirty="0">
              <a:solidFill>
                <a:srgbClr val="0067CD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7624" y="1772816"/>
            <a:ext cx="4680520" cy="51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67CD"/>
                </a:solidFill>
              </a:rPr>
              <a:t>The all-in-one solution for power</a:t>
            </a:r>
            <a:br>
              <a:rPr lang="en-US" sz="1500" dirty="0" smtClean="0">
                <a:solidFill>
                  <a:srgbClr val="0067CD"/>
                </a:solidFill>
              </a:rPr>
            </a:br>
            <a:r>
              <a:rPr lang="en-US" sz="1500" dirty="0" smtClean="0">
                <a:solidFill>
                  <a:srgbClr val="0067CD"/>
                </a:solidFill>
              </a:rPr>
              <a:t>distribution and UPS back-up power</a:t>
            </a:r>
            <a:endParaRPr lang="en-US" sz="1500" dirty="0">
              <a:solidFill>
                <a:srgbClr val="006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97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-1"/>
            <a:ext cx="8763000" cy="57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2016 Eaton. All Rights Reserved.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0079" y="1700808"/>
            <a:ext cx="5867402" cy="1524000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069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9" name="Picture 39" descr="Eaton - white backgroun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542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"/>
            <a:ext cx="8784000" cy="1123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0000" y="0"/>
            <a:ext cx="7940708" cy="830791"/>
            <a:chOff x="375708" y="-21166"/>
            <a:chExt cx="7940708" cy="830791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gradFill flip="none" rotWithShape="1">
              <a:gsLst>
                <a:gs pos="0">
                  <a:srgbClr val="0067C6"/>
                </a:gs>
                <a:gs pos="50000">
                  <a:srgbClr val="0067C6"/>
                </a:gs>
                <a:gs pos="100000">
                  <a:srgbClr val="0067C6">
                    <a:alpha val="50000"/>
                  </a:srgbClr>
                </a:gs>
              </a:gsLst>
              <a:lin ang="0" scaled="1"/>
              <a:tileRect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762000" y="215900"/>
              <a:ext cx="7554416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 sz="2800" dirty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7940708" cy="830791"/>
          </a:xfrm>
        </p:spPr>
        <p:txBody>
          <a:bodyPr lIns="216000" tIns="36000" rIns="36000" bIns="36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3778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3218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35735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593069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043560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7201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4843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725401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4944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750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1818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92007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543727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96830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5F8057B6-D889-4145-8F86-9BE40309780C}" type="slidenum">
              <a:rPr lang="en-US" sz="1000">
                <a:solidFill>
                  <a:srgbClr val="FFFFFF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E7BDB851-0A77-4446-AE3F-539D5B2036BA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657600" y="6538913"/>
            <a:ext cx="152958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dirty="0" smtClean="0">
                <a:solidFill>
                  <a:schemeClr val="tx1"/>
                </a:solidFill>
              </a:rPr>
              <a:t>2017 Eaton. </a:t>
            </a:r>
            <a:r>
              <a:rPr lang="en-US" sz="700" dirty="0">
                <a:solidFill>
                  <a:schemeClr val="tx1"/>
                </a:solidFill>
              </a:rPr>
              <a:t>All rights reserved</a:t>
            </a:r>
            <a:r>
              <a:rPr lang="en-US" sz="700" dirty="0"/>
              <a:t>.</a:t>
            </a:r>
          </a:p>
        </p:txBody>
      </p:sp>
      <p:pic>
        <p:nvPicPr>
          <p:cNvPr id="4133" name="Picture 37" descr="eaton_signature_colo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6370638"/>
            <a:ext cx="11430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A84BFA18-DC1C-4003-8489-8A4400C9EBCF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2015 Eaton. All Rights Reserved.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A84BFA18-DC1C-4003-8489-8A4400C9EBCF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 2016 Eaton. All Rights Reserved.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-1"/>
            <a:ext cx="8763000" cy="57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762000" y="5029200"/>
            <a:ext cx="40767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endParaRPr lang="en-US" sz="1400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34010" y="571500"/>
            <a:ext cx="5403850" cy="2171700"/>
          </a:xfrm>
          <a:prstGeom prst="rect">
            <a:avLst/>
          </a:prstGeom>
          <a:solidFill>
            <a:srgbClr val="0067C6">
              <a:alpha val="89803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2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556260" y="895350"/>
            <a:ext cx="4895850" cy="1584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sz="3200" dirty="0" smtClean="0">
                <a:solidFill>
                  <a:srgbClr val="FFFFFF"/>
                </a:solidFill>
                <a:ea typeface="ＭＳ Ｐゴシック" charset="0"/>
              </a:rPr>
              <a:t>Eaton 93PM UPS </a:t>
            </a:r>
            <a:br>
              <a:rPr lang="fi-FI" sz="3200" dirty="0" smtClean="0">
                <a:solidFill>
                  <a:srgbClr val="FFFFFF"/>
                </a:solidFill>
                <a:ea typeface="ＭＳ Ｐゴシック" charset="0"/>
              </a:rPr>
            </a:br>
            <a:r>
              <a:rPr lang="fi-FI" sz="3200" dirty="0">
                <a:solidFill>
                  <a:srgbClr val="FFFFFF"/>
                </a:solidFill>
                <a:ea typeface="ＭＳ Ｐゴシック" charset="0"/>
              </a:rPr>
              <a:t>3</a:t>
            </a:r>
            <a:r>
              <a:rPr lang="fi-FI" sz="3200" dirty="0" smtClean="0">
                <a:solidFill>
                  <a:srgbClr val="FFFFFF"/>
                </a:solidFill>
                <a:ea typeface="ＭＳ Ｐゴシック" charset="0"/>
              </a:rPr>
              <a:t>0 – 500 kVA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i="1" dirty="0" smtClean="0">
                <a:solidFill>
                  <a:srgbClr val="FFFFFF"/>
                </a:solidFill>
                <a:ea typeface="ＭＳ Ｐゴシック" charset="0"/>
              </a:rPr>
              <a:t>Highest availability for mission critical applications </a:t>
            </a:r>
            <a:br>
              <a:rPr lang="en-US" i="1" dirty="0" smtClean="0">
                <a:solidFill>
                  <a:srgbClr val="FFFFFF"/>
                </a:solidFill>
                <a:ea typeface="ＭＳ Ｐゴシック" charset="0"/>
              </a:rPr>
            </a:br>
            <a:r>
              <a:rPr lang="en-US" i="1" dirty="0" smtClean="0">
                <a:solidFill>
                  <a:srgbClr val="FFFFFF"/>
                </a:solidFill>
                <a:ea typeface="ＭＳ Ｐゴシック" charset="0"/>
              </a:rPr>
              <a:t>at the lowest Total Cost of Ownership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5539" y="-1"/>
            <a:ext cx="8763000" cy="62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368276" y="1047751"/>
            <a:ext cx="8775724" cy="5186386"/>
          </a:xfrm>
          <a:prstGeom prst="rect">
            <a:avLst/>
          </a:prstGeom>
          <a:solidFill>
            <a:schemeClr val="bg1">
              <a:alpha val="78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1" y="-19049"/>
            <a:ext cx="8791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/>
          </p:cNvSpPr>
          <p:nvPr/>
        </p:nvSpPr>
        <p:spPr bwMode="auto">
          <a:xfrm>
            <a:off x="0" y="991394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Thermal_AisleConfig_1210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48" y="1167061"/>
            <a:ext cx="3930352" cy="2186374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Thermal_RowConfig_121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48" y="3591198"/>
            <a:ext cx="3944938" cy="221932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ermal_WallConfig_12101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7061"/>
            <a:ext cx="3886200" cy="2186374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5887" y="3681661"/>
            <a:ext cx="3698081" cy="10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800" i="1" dirty="0" err="1" smtClean="0">
                <a:solidFill>
                  <a:srgbClr val="0067C6"/>
                </a:solidFill>
                <a:ea typeface="ＭＳ Ｐゴシック" pitchFamily="34" charset="-128"/>
              </a:rPr>
              <a:t>Maximises</a:t>
            </a:r>
            <a:r>
              <a:rPr lang="en-US" sz="1800" i="1" dirty="0" smtClean="0">
                <a:solidFill>
                  <a:srgbClr val="0067C6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0067C6"/>
                </a:solidFill>
                <a:ea typeface="ＭＳ Ｐゴシック" pitchFamily="34" charset="-128"/>
              </a:rPr>
              <a:t>deployment flexibility by providing innovative thermal management options.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9187" y="1124744"/>
            <a:ext cx="2716213" cy="609600"/>
          </a:xfrm>
          <a:prstGeom prst="rect">
            <a:avLst/>
          </a:prstGeom>
          <a:solidFill>
            <a:srgbClr val="0067C6"/>
          </a:solidFill>
          <a:ln w="12700">
            <a:solidFill>
              <a:srgbClr val="3467CD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sz="1400" i="1" dirty="0" smtClean="0">
                <a:solidFill>
                  <a:schemeClr val="bg1"/>
                </a:solidFill>
              </a:rPr>
              <a:t>Front-to-back airflow is optimal for hot/cold aisle configurations</a:t>
            </a:r>
            <a:endParaRPr lang="fi-FI" dirty="0" smtClean="0"/>
          </a:p>
          <a:p>
            <a:pPr marL="457200" lvl="1" indent="0">
              <a:buFontTx/>
              <a:buNone/>
            </a:pPr>
            <a:endParaRPr lang="fi-FI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67608" y="1124744"/>
            <a:ext cx="2020416" cy="852528"/>
          </a:xfrm>
          <a:prstGeom prst="rect">
            <a:avLst/>
          </a:prstGeom>
          <a:solidFill>
            <a:srgbClr val="0067C6"/>
          </a:solidFill>
          <a:ln w="12700">
            <a:solidFill>
              <a:srgbClr val="3467CD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sz="1400" i="1" dirty="0" smtClean="0">
                <a:solidFill>
                  <a:schemeClr val="bg1"/>
                </a:solidFill>
              </a:rPr>
              <a:t>Against-the-wall configuration utilising a Top-air-exhaust kit</a:t>
            </a:r>
            <a:endParaRPr lang="fi-FI" dirty="0" smtClean="0"/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375708" y="-21166"/>
            <a:ext cx="7940708" cy="830791"/>
          </a:xfrm>
          <a:prstGeom prst="rect">
            <a:avLst/>
          </a:prstGeom>
          <a:solidFill>
            <a:srgbClr val="0067C6">
              <a:alpha val="88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Ease of </a:t>
            </a:r>
            <a:r>
              <a:rPr lang="en-US" sz="3200" dirty="0" smtClean="0">
                <a:ea typeface="Arial" charset="0"/>
                <a:cs typeface="Arial" charset="0"/>
                <a:sym typeface="Arial" charset="0"/>
              </a:rPr>
              <a:t>deployment</a:t>
            </a:r>
            <a:endParaRPr lang="en-US" sz="3200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420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-21166"/>
            <a:ext cx="9144001" cy="5826430"/>
            <a:chOff x="0" y="-21166"/>
            <a:chExt cx="9144001" cy="582643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0"/>
              <a:ext cx="9144001" cy="5805264"/>
              <a:chOff x="0" y="0"/>
              <a:chExt cx="9144001" cy="58052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35" name="Picture 34" descr="slide maker2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Rectangle 36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Rectangle 37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" name="Rectangle 33"/>
              <p:cNvSpPr>
                <a:spLocks/>
              </p:cNvSpPr>
              <p:nvPr/>
            </p:nvSpPr>
            <p:spPr bwMode="auto">
              <a:xfrm>
                <a:off x="375708" y="1196752"/>
                <a:ext cx="8768289" cy="460851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Ease of management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4695716"/>
            <a:ext cx="5244380" cy="1397580"/>
          </a:xfrm>
        </p:spPr>
        <p:txBody>
          <a:bodyPr/>
          <a:lstStyle/>
          <a:p>
            <a:pPr marL="57150" indent="0">
              <a:buNone/>
            </a:pPr>
            <a:endParaRPr lang="en-GB" sz="1600" dirty="0" smtClean="0">
              <a:effectLst/>
            </a:endParaRPr>
          </a:p>
          <a:p>
            <a:pPr marL="57150" indent="0">
              <a:buNone/>
            </a:pPr>
            <a:endParaRPr lang="en-GB" sz="1600" dirty="0" smtClean="0">
              <a:effectLst/>
            </a:endParaRPr>
          </a:p>
          <a:p>
            <a:pPr marL="57150" indent="0">
              <a:buNone/>
            </a:pPr>
            <a:r>
              <a:rPr lang="en-GB" sz="1800" b="1" dirty="0" smtClean="0">
                <a:solidFill>
                  <a:srgbClr val="3467CD"/>
                </a:solidFill>
                <a:effectLst/>
              </a:rPr>
              <a:t>Monitor system status information visually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7451"/>
            <a:ext cx="6248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234917"/>
            <a:ext cx="2324278" cy="14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71" y="1318618"/>
            <a:ext cx="2317377" cy="139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89" y="2777520"/>
            <a:ext cx="2325659" cy="13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8064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-21166"/>
            <a:ext cx="9144001" cy="5826430"/>
            <a:chOff x="0" y="-21166"/>
            <a:chExt cx="9144001" cy="582643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0"/>
              <a:ext cx="9144001" cy="5805264"/>
              <a:chOff x="0" y="0"/>
              <a:chExt cx="9144001" cy="58052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35" name="Picture 34" descr="slide maker2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Rectangle 36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Rectangle 37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" name="Rectangle 33"/>
              <p:cNvSpPr>
                <a:spLocks/>
              </p:cNvSpPr>
              <p:nvPr/>
            </p:nvSpPr>
            <p:spPr bwMode="auto">
              <a:xfrm>
                <a:off x="375708" y="1196752"/>
                <a:ext cx="8768289" cy="460851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Ease of management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5708" y="1597451"/>
            <a:ext cx="7632848" cy="4256530"/>
            <a:chOff x="395536" y="1620742"/>
            <a:chExt cx="6804268" cy="38858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620742"/>
              <a:ext cx="6804268" cy="3885838"/>
            </a:xfrm>
            <a:prstGeom prst="rect">
              <a:avLst/>
            </a:prstGeom>
          </p:spPr>
        </p:pic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547936" y="1848979"/>
              <a:ext cx="2286000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 dirty="0">
                  <a:solidFill>
                    <a:srgbClr val="00B050"/>
                  </a:solidFill>
                </a:rPr>
                <a:t>Green LED’s -&gt; System online and normal.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7936" y="3358035"/>
              <a:ext cx="1828800" cy="803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Yellow LED’s -&gt; System on battery or bypass.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547936" y="4518422"/>
              <a:ext cx="1828800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 dirty="0">
                  <a:solidFill>
                    <a:srgbClr val="FF0000"/>
                  </a:solidFill>
                </a:rPr>
                <a:t>Red LED’s -&gt; Service required.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0008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-21166"/>
            <a:ext cx="9144001" cy="5826430"/>
            <a:chOff x="0" y="-21166"/>
            <a:chExt cx="9144001" cy="582643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0"/>
              <a:ext cx="9144001" cy="5805264"/>
              <a:chOff x="0" y="0"/>
              <a:chExt cx="9144001" cy="58052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35" name="Picture 34" descr="slide maker2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Rectangle 36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Rectangle 37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" name="Rectangle 33"/>
              <p:cNvSpPr>
                <a:spLocks/>
              </p:cNvSpPr>
              <p:nvPr/>
            </p:nvSpPr>
            <p:spPr bwMode="auto">
              <a:xfrm>
                <a:off x="375708" y="1196752"/>
                <a:ext cx="8768289" cy="460851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Ease of management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316" y="1524000"/>
            <a:ext cx="3078188" cy="1878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5172598" cy="4612729"/>
          </a:xfrm>
        </p:spPr>
        <p:txBody>
          <a:bodyPr/>
          <a:lstStyle/>
          <a:p>
            <a:pPr marL="57150" indent="0">
              <a:buNone/>
            </a:pPr>
            <a:r>
              <a:rPr lang="en-GB" sz="1800" b="1" dirty="0" smtClean="0">
                <a:effectLst/>
              </a:rPr>
              <a:t>Top-class intelligent software solutions </a:t>
            </a:r>
            <a:r>
              <a:rPr lang="en-GB" sz="2400" dirty="0" smtClean="0">
                <a:effectLst/>
              </a:rPr>
              <a:t> </a:t>
            </a:r>
          </a:p>
          <a:p>
            <a:r>
              <a:rPr lang="en-GB" sz="1600" dirty="0" smtClean="0">
                <a:effectLst/>
              </a:rPr>
              <a:t>Web interface as standard</a:t>
            </a:r>
            <a:r>
              <a:rPr lang="en-GB" sz="1600" b="1" dirty="0" smtClean="0">
                <a:effectLst/>
              </a:rPr>
              <a:t> </a:t>
            </a:r>
            <a:endParaRPr lang="en-GB" sz="1600" dirty="0" smtClean="0">
              <a:effectLst/>
            </a:endParaRPr>
          </a:p>
          <a:p>
            <a:pPr lvl="1"/>
            <a:r>
              <a:rPr lang="en-GB" sz="1400" dirty="0" smtClean="0">
                <a:effectLst/>
              </a:rPr>
              <a:t>Integration to IT and management systems </a:t>
            </a:r>
          </a:p>
          <a:p>
            <a:pPr marL="457200" lvl="1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</a:t>
            </a:r>
            <a:r>
              <a:rPr lang="en-GB" sz="1400" dirty="0" smtClean="0">
                <a:effectLst/>
              </a:rPr>
              <a:t>with SNMP</a:t>
            </a:r>
            <a:r>
              <a:rPr lang="en-GB" sz="1200" dirty="0" smtClean="0">
                <a:effectLst/>
              </a:rPr>
              <a:t/>
            </a:r>
            <a:br>
              <a:rPr lang="en-GB" sz="1200" dirty="0" smtClean="0">
                <a:effectLst/>
              </a:rPr>
            </a:br>
            <a:r>
              <a:rPr lang="en-GB" sz="1200" dirty="0" smtClean="0">
                <a:effectLst/>
              </a:rPr>
              <a:t> </a:t>
            </a:r>
          </a:p>
          <a:p>
            <a:r>
              <a:rPr lang="en-GB" sz="1600" b="1" dirty="0" smtClean="0">
                <a:solidFill>
                  <a:srgbClr val="3467CD"/>
                </a:solidFill>
                <a:effectLst/>
              </a:rPr>
              <a:t>Intelligent Power Software </a:t>
            </a:r>
            <a:r>
              <a:rPr lang="en-GB" sz="1600" dirty="0" smtClean="0">
                <a:effectLst/>
              </a:rPr>
              <a:t>bundled</a:t>
            </a:r>
          </a:p>
          <a:p>
            <a:pPr lvl="1"/>
            <a:r>
              <a:rPr lang="en-GB" sz="1400" dirty="0" smtClean="0">
                <a:solidFill>
                  <a:srgbClr val="3467CD"/>
                </a:solidFill>
                <a:effectLst/>
              </a:rPr>
              <a:t>Monitor and manage your UPS system as an integral part of power and IT infrastructure </a:t>
            </a:r>
          </a:p>
          <a:p>
            <a:pPr lvl="1"/>
            <a:r>
              <a:rPr lang="en-GB" sz="1400" dirty="0" smtClean="0">
                <a:effectLst/>
              </a:rPr>
              <a:t>Web-based interface allows monitoring of multiple UPS through any device with a browser </a:t>
            </a:r>
          </a:p>
          <a:p>
            <a:pPr lvl="1"/>
            <a:r>
              <a:rPr lang="en-GB" sz="1400" dirty="0" smtClean="0">
                <a:effectLst/>
              </a:rPr>
              <a:t>Link to virtualisation management systems (vCenter, XenCenter, Systems Center) </a:t>
            </a:r>
          </a:p>
          <a:p>
            <a:pPr lvl="1"/>
            <a:r>
              <a:rPr lang="en-GB" sz="1400" dirty="0" smtClean="0">
                <a:effectLst/>
              </a:rPr>
              <a:t>Migrate virtual machines to other sites in case of power failure </a:t>
            </a:r>
          </a:p>
          <a:p>
            <a:pPr marL="0" indent="0">
              <a:buNone/>
            </a:pPr>
            <a:endParaRPr lang="en-GB" sz="1600" b="1" dirty="0" smtClean="0">
              <a:effectLst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22168" y="3573016"/>
            <a:ext cx="3721832" cy="1999759"/>
            <a:chOff x="2714625" y="2562225"/>
            <a:chExt cx="3714750" cy="17335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2562225"/>
              <a:ext cx="8382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775" y="3581400"/>
              <a:ext cx="1173163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2640013"/>
              <a:ext cx="971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3549650"/>
              <a:ext cx="1130300" cy="6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 bwMode="auto">
            <a:xfrm>
              <a:off x="5461000" y="2613025"/>
              <a:ext cx="690563" cy="585788"/>
              <a:chOff x="0" y="1630"/>
              <a:chExt cx="1019" cy="863"/>
            </a:xfrm>
          </p:grpSpPr>
          <p:sp>
            <p:nvSpPr>
              <p:cNvPr id="41" name="AutoShape 496"/>
              <p:cNvSpPr>
                <a:spLocks noChangeAspect="1" noChangeArrowheads="1"/>
              </p:cNvSpPr>
              <p:nvPr/>
            </p:nvSpPr>
            <p:spPr bwMode="auto">
              <a:xfrm>
                <a:off x="0" y="1630"/>
                <a:ext cx="1019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0" y="1630"/>
                <a:ext cx="1019" cy="862"/>
              </a:xfrm>
              <a:custGeom>
                <a:avLst/>
                <a:gdLst>
                  <a:gd name="T0" fmla="*/ 455 w 864"/>
                  <a:gd name="T1" fmla="*/ 0 h 731"/>
                  <a:gd name="T2" fmla="*/ 0 w 864"/>
                  <a:gd name="T3" fmla="*/ 466 h 731"/>
                  <a:gd name="T4" fmla="*/ 0 w 864"/>
                  <a:gd name="T5" fmla="*/ 4026 h 731"/>
                  <a:gd name="T6" fmla="*/ 455 w 864"/>
                  <a:gd name="T7" fmla="*/ 4480 h 731"/>
                  <a:gd name="T8" fmla="*/ 4851 w 864"/>
                  <a:gd name="T9" fmla="*/ 4480 h 731"/>
                  <a:gd name="T10" fmla="*/ 5306 w 864"/>
                  <a:gd name="T11" fmla="*/ 4026 h 731"/>
                  <a:gd name="T12" fmla="*/ 5306 w 864"/>
                  <a:gd name="T13" fmla="*/ 466 h 731"/>
                  <a:gd name="T14" fmla="*/ 4851 w 864"/>
                  <a:gd name="T15" fmla="*/ 0 h 731"/>
                  <a:gd name="T16" fmla="*/ 455 w 864"/>
                  <a:gd name="T17" fmla="*/ 0 h 7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64" h="731">
                    <a:moveTo>
                      <a:pt x="74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656"/>
                      <a:pt x="0" y="656"/>
                      <a:pt x="0" y="656"/>
                    </a:cubicBezTo>
                    <a:cubicBezTo>
                      <a:pt x="0" y="698"/>
                      <a:pt x="33" y="731"/>
                      <a:pt x="74" y="731"/>
                    </a:cubicBezTo>
                    <a:cubicBezTo>
                      <a:pt x="790" y="731"/>
                      <a:pt x="790" y="731"/>
                      <a:pt x="790" y="731"/>
                    </a:cubicBezTo>
                    <a:cubicBezTo>
                      <a:pt x="831" y="731"/>
                      <a:pt x="864" y="698"/>
                      <a:pt x="864" y="656"/>
                    </a:cubicBezTo>
                    <a:cubicBezTo>
                      <a:pt x="864" y="76"/>
                      <a:pt x="864" y="76"/>
                      <a:pt x="864" y="76"/>
                    </a:cubicBezTo>
                    <a:cubicBezTo>
                      <a:pt x="864" y="34"/>
                      <a:pt x="831" y="0"/>
                      <a:pt x="790" y="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15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25" y="2185"/>
                <a:ext cx="969" cy="282"/>
              </a:xfrm>
              <a:custGeom>
                <a:avLst/>
                <a:gdLst>
                  <a:gd name="T0" fmla="*/ 5022 w 822"/>
                  <a:gd name="T1" fmla="*/ 0 h 239"/>
                  <a:gd name="T2" fmla="*/ 5022 w 822"/>
                  <a:gd name="T3" fmla="*/ 1140 h 239"/>
                  <a:gd name="T4" fmla="*/ 4699 w 822"/>
                  <a:gd name="T5" fmla="*/ 1476 h 239"/>
                  <a:gd name="T6" fmla="*/ 319 w 822"/>
                  <a:gd name="T7" fmla="*/ 1476 h 239"/>
                  <a:gd name="T8" fmla="*/ 0 w 822"/>
                  <a:gd name="T9" fmla="*/ 1140 h 239"/>
                  <a:gd name="T10" fmla="*/ 0 w 822"/>
                  <a:gd name="T11" fmla="*/ 0 h 239"/>
                  <a:gd name="T12" fmla="*/ 5022 w 82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2" h="239">
                    <a:moveTo>
                      <a:pt x="822" y="0"/>
                    </a:moveTo>
                    <a:cubicBezTo>
                      <a:pt x="822" y="185"/>
                      <a:pt x="822" y="185"/>
                      <a:pt x="822" y="185"/>
                    </a:cubicBezTo>
                    <a:cubicBezTo>
                      <a:pt x="822" y="214"/>
                      <a:pt x="798" y="239"/>
                      <a:pt x="769" y="239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24" y="239"/>
                      <a:pt x="0" y="214"/>
                      <a:pt x="0" y="18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150" y="1714"/>
                <a:ext cx="719" cy="197"/>
              </a:xfrm>
              <a:custGeom>
                <a:avLst/>
                <a:gdLst>
                  <a:gd name="T0" fmla="*/ 165 w 610"/>
                  <a:gd name="T1" fmla="*/ 784 h 167"/>
                  <a:gd name="T2" fmla="*/ 88 w 610"/>
                  <a:gd name="T3" fmla="*/ 866 h 167"/>
                  <a:gd name="T4" fmla="*/ 0 w 610"/>
                  <a:gd name="T5" fmla="*/ 784 h 167"/>
                  <a:gd name="T6" fmla="*/ 0 w 610"/>
                  <a:gd name="T7" fmla="*/ 613 h 167"/>
                  <a:gd name="T8" fmla="*/ 88 w 610"/>
                  <a:gd name="T9" fmla="*/ 525 h 167"/>
                  <a:gd name="T10" fmla="*/ 165 w 610"/>
                  <a:gd name="T11" fmla="*/ 613 h 167"/>
                  <a:gd name="T12" fmla="*/ 165 w 610"/>
                  <a:gd name="T13" fmla="*/ 784 h 167"/>
                  <a:gd name="T14" fmla="*/ 608 w 610"/>
                  <a:gd name="T15" fmla="*/ 389 h 167"/>
                  <a:gd name="T16" fmla="*/ 521 w 610"/>
                  <a:gd name="T17" fmla="*/ 313 h 167"/>
                  <a:gd name="T18" fmla="*/ 442 w 610"/>
                  <a:gd name="T19" fmla="*/ 389 h 167"/>
                  <a:gd name="T20" fmla="*/ 442 w 610"/>
                  <a:gd name="T21" fmla="*/ 784 h 167"/>
                  <a:gd name="T22" fmla="*/ 521 w 610"/>
                  <a:gd name="T23" fmla="*/ 866 h 167"/>
                  <a:gd name="T24" fmla="*/ 608 w 610"/>
                  <a:gd name="T25" fmla="*/ 784 h 167"/>
                  <a:gd name="T26" fmla="*/ 608 w 610"/>
                  <a:gd name="T27" fmla="*/ 389 h 167"/>
                  <a:gd name="T28" fmla="*/ 1056 w 610"/>
                  <a:gd name="T29" fmla="*/ 77 h 167"/>
                  <a:gd name="T30" fmla="*/ 964 w 610"/>
                  <a:gd name="T31" fmla="*/ 0 h 167"/>
                  <a:gd name="T32" fmla="*/ 889 w 610"/>
                  <a:gd name="T33" fmla="*/ 77 h 167"/>
                  <a:gd name="T34" fmla="*/ 889 w 610"/>
                  <a:gd name="T35" fmla="*/ 956 h 167"/>
                  <a:gd name="T36" fmla="*/ 964 w 610"/>
                  <a:gd name="T37" fmla="*/ 1025 h 167"/>
                  <a:gd name="T38" fmla="*/ 1056 w 610"/>
                  <a:gd name="T39" fmla="*/ 956 h 167"/>
                  <a:gd name="T40" fmla="*/ 1056 w 610"/>
                  <a:gd name="T41" fmla="*/ 77 h 167"/>
                  <a:gd name="T42" fmla="*/ 1502 w 610"/>
                  <a:gd name="T43" fmla="*/ 389 h 167"/>
                  <a:gd name="T44" fmla="*/ 1414 w 610"/>
                  <a:gd name="T45" fmla="*/ 313 h 167"/>
                  <a:gd name="T46" fmla="*/ 1332 w 610"/>
                  <a:gd name="T47" fmla="*/ 389 h 167"/>
                  <a:gd name="T48" fmla="*/ 1332 w 610"/>
                  <a:gd name="T49" fmla="*/ 784 h 167"/>
                  <a:gd name="T50" fmla="*/ 1414 w 610"/>
                  <a:gd name="T51" fmla="*/ 866 h 167"/>
                  <a:gd name="T52" fmla="*/ 1502 w 610"/>
                  <a:gd name="T53" fmla="*/ 784 h 167"/>
                  <a:gd name="T54" fmla="*/ 1502 w 610"/>
                  <a:gd name="T55" fmla="*/ 389 h 167"/>
                  <a:gd name="T56" fmla="*/ 1941 w 610"/>
                  <a:gd name="T57" fmla="*/ 613 h 167"/>
                  <a:gd name="T58" fmla="*/ 1860 w 610"/>
                  <a:gd name="T59" fmla="*/ 525 h 167"/>
                  <a:gd name="T60" fmla="*/ 1774 w 610"/>
                  <a:gd name="T61" fmla="*/ 613 h 167"/>
                  <a:gd name="T62" fmla="*/ 1774 w 610"/>
                  <a:gd name="T63" fmla="*/ 784 h 167"/>
                  <a:gd name="T64" fmla="*/ 1860 w 610"/>
                  <a:gd name="T65" fmla="*/ 866 h 167"/>
                  <a:gd name="T66" fmla="*/ 1941 w 610"/>
                  <a:gd name="T67" fmla="*/ 784 h 167"/>
                  <a:gd name="T68" fmla="*/ 1941 w 610"/>
                  <a:gd name="T69" fmla="*/ 613 h 167"/>
                  <a:gd name="T70" fmla="*/ 2384 w 610"/>
                  <a:gd name="T71" fmla="*/ 389 h 167"/>
                  <a:gd name="T72" fmla="*/ 2311 w 610"/>
                  <a:gd name="T73" fmla="*/ 313 h 167"/>
                  <a:gd name="T74" fmla="*/ 2227 w 610"/>
                  <a:gd name="T75" fmla="*/ 389 h 167"/>
                  <a:gd name="T76" fmla="*/ 2227 w 610"/>
                  <a:gd name="T77" fmla="*/ 784 h 167"/>
                  <a:gd name="T78" fmla="*/ 2311 w 610"/>
                  <a:gd name="T79" fmla="*/ 866 h 167"/>
                  <a:gd name="T80" fmla="*/ 2384 w 610"/>
                  <a:gd name="T81" fmla="*/ 784 h 167"/>
                  <a:gd name="T82" fmla="*/ 2384 w 610"/>
                  <a:gd name="T83" fmla="*/ 389 h 167"/>
                  <a:gd name="T84" fmla="*/ 2831 w 610"/>
                  <a:gd name="T85" fmla="*/ 77 h 167"/>
                  <a:gd name="T86" fmla="*/ 2755 w 610"/>
                  <a:gd name="T87" fmla="*/ 0 h 167"/>
                  <a:gd name="T88" fmla="*/ 2670 w 610"/>
                  <a:gd name="T89" fmla="*/ 77 h 167"/>
                  <a:gd name="T90" fmla="*/ 2670 w 610"/>
                  <a:gd name="T91" fmla="*/ 956 h 167"/>
                  <a:gd name="T92" fmla="*/ 2755 w 610"/>
                  <a:gd name="T93" fmla="*/ 1025 h 167"/>
                  <a:gd name="T94" fmla="*/ 2831 w 610"/>
                  <a:gd name="T95" fmla="*/ 956 h 167"/>
                  <a:gd name="T96" fmla="*/ 2831 w 610"/>
                  <a:gd name="T97" fmla="*/ 77 h 167"/>
                  <a:gd name="T98" fmla="*/ 3273 w 610"/>
                  <a:gd name="T99" fmla="*/ 389 h 167"/>
                  <a:gd name="T100" fmla="*/ 3197 w 610"/>
                  <a:gd name="T101" fmla="*/ 313 h 167"/>
                  <a:gd name="T102" fmla="*/ 3119 w 610"/>
                  <a:gd name="T103" fmla="*/ 389 h 167"/>
                  <a:gd name="T104" fmla="*/ 3119 w 610"/>
                  <a:gd name="T105" fmla="*/ 784 h 167"/>
                  <a:gd name="T106" fmla="*/ 3197 w 610"/>
                  <a:gd name="T107" fmla="*/ 866 h 167"/>
                  <a:gd name="T108" fmla="*/ 3273 w 610"/>
                  <a:gd name="T109" fmla="*/ 784 h 167"/>
                  <a:gd name="T110" fmla="*/ 3273 w 610"/>
                  <a:gd name="T111" fmla="*/ 389 h 167"/>
                  <a:gd name="T112" fmla="*/ 3718 w 610"/>
                  <a:gd name="T113" fmla="*/ 613 h 167"/>
                  <a:gd name="T114" fmla="*/ 3645 w 610"/>
                  <a:gd name="T115" fmla="*/ 525 h 167"/>
                  <a:gd name="T116" fmla="*/ 3562 w 610"/>
                  <a:gd name="T117" fmla="*/ 613 h 167"/>
                  <a:gd name="T118" fmla="*/ 3562 w 610"/>
                  <a:gd name="T119" fmla="*/ 784 h 167"/>
                  <a:gd name="T120" fmla="*/ 3645 w 610"/>
                  <a:gd name="T121" fmla="*/ 866 h 167"/>
                  <a:gd name="T122" fmla="*/ 3718 w 610"/>
                  <a:gd name="T123" fmla="*/ 784 h 167"/>
                  <a:gd name="T124" fmla="*/ 3718 w 610"/>
                  <a:gd name="T125" fmla="*/ 613 h 1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10" h="167">
                    <a:moveTo>
                      <a:pt x="27" y="127"/>
                    </a:moveTo>
                    <a:cubicBezTo>
                      <a:pt x="27" y="135"/>
                      <a:pt x="21" y="141"/>
                      <a:pt x="14" y="141"/>
                    </a:cubicBezTo>
                    <a:cubicBezTo>
                      <a:pt x="6" y="141"/>
                      <a:pt x="0" y="135"/>
                      <a:pt x="0" y="127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92"/>
                      <a:pt x="6" y="86"/>
                      <a:pt x="14" y="86"/>
                    </a:cubicBezTo>
                    <a:cubicBezTo>
                      <a:pt x="21" y="86"/>
                      <a:pt x="27" y="92"/>
                      <a:pt x="27" y="100"/>
                    </a:cubicBezTo>
                    <a:lnTo>
                      <a:pt x="27" y="127"/>
                    </a:lnTo>
                    <a:close/>
                    <a:moveTo>
                      <a:pt x="100" y="63"/>
                    </a:moveTo>
                    <a:cubicBezTo>
                      <a:pt x="100" y="56"/>
                      <a:pt x="94" y="50"/>
                      <a:pt x="86" y="50"/>
                    </a:cubicBezTo>
                    <a:cubicBezTo>
                      <a:pt x="79" y="50"/>
                      <a:pt x="73" y="56"/>
                      <a:pt x="73" y="63"/>
                    </a:cubicBezTo>
                    <a:cubicBezTo>
                      <a:pt x="73" y="127"/>
                      <a:pt x="73" y="127"/>
                      <a:pt x="73" y="127"/>
                    </a:cubicBezTo>
                    <a:cubicBezTo>
                      <a:pt x="73" y="135"/>
                      <a:pt x="79" y="141"/>
                      <a:pt x="86" y="141"/>
                    </a:cubicBezTo>
                    <a:cubicBezTo>
                      <a:pt x="94" y="141"/>
                      <a:pt x="100" y="135"/>
                      <a:pt x="100" y="127"/>
                    </a:cubicBezTo>
                    <a:lnTo>
                      <a:pt x="100" y="63"/>
                    </a:lnTo>
                    <a:close/>
                    <a:moveTo>
                      <a:pt x="173" y="13"/>
                    </a:moveTo>
                    <a:cubicBezTo>
                      <a:pt x="173" y="6"/>
                      <a:pt x="167" y="0"/>
                      <a:pt x="159" y="0"/>
                    </a:cubicBezTo>
                    <a:cubicBezTo>
                      <a:pt x="152" y="0"/>
                      <a:pt x="146" y="6"/>
                      <a:pt x="146" y="13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46" y="161"/>
                      <a:pt x="152" y="167"/>
                      <a:pt x="159" y="167"/>
                    </a:cubicBezTo>
                    <a:cubicBezTo>
                      <a:pt x="167" y="167"/>
                      <a:pt x="173" y="161"/>
                      <a:pt x="173" y="154"/>
                    </a:cubicBezTo>
                    <a:lnTo>
                      <a:pt x="173" y="13"/>
                    </a:lnTo>
                    <a:close/>
                    <a:moveTo>
                      <a:pt x="246" y="63"/>
                    </a:moveTo>
                    <a:cubicBezTo>
                      <a:pt x="246" y="56"/>
                      <a:pt x="240" y="50"/>
                      <a:pt x="232" y="50"/>
                    </a:cubicBezTo>
                    <a:cubicBezTo>
                      <a:pt x="225" y="50"/>
                      <a:pt x="219" y="56"/>
                      <a:pt x="219" y="63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35"/>
                      <a:pt x="225" y="141"/>
                      <a:pt x="232" y="141"/>
                    </a:cubicBezTo>
                    <a:cubicBezTo>
                      <a:pt x="240" y="141"/>
                      <a:pt x="246" y="135"/>
                      <a:pt x="246" y="127"/>
                    </a:cubicBezTo>
                    <a:lnTo>
                      <a:pt x="246" y="63"/>
                    </a:lnTo>
                    <a:close/>
                    <a:moveTo>
                      <a:pt x="318" y="100"/>
                    </a:moveTo>
                    <a:cubicBezTo>
                      <a:pt x="318" y="92"/>
                      <a:pt x="312" y="86"/>
                      <a:pt x="305" y="86"/>
                    </a:cubicBezTo>
                    <a:cubicBezTo>
                      <a:pt x="298" y="86"/>
                      <a:pt x="292" y="92"/>
                      <a:pt x="292" y="100"/>
                    </a:cubicBezTo>
                    <a:cubicBezTo>
                      <a:pt x="292" y="127"/>
                      <a:pt x="292" y="127"/>
                      <a:pt x="292" y="127"/>
                    </a:cubicBezTo>
                    <a:cubicBezTo>
                      <a:pt x="292" y="135"/>
                      <a:pt x="298" y="141"/>
                      <a:pt x="305" y="141"/>
                    </a:cubicBezTo>
                    <a:cubicBezTo>
                      <a:pt x="312" y="141"/>
                      <a:pt x="318" y="135"/>
                      <a:pt x="318" y="127"/>
                    </a:cubicBezTo>
                    <a:lnTo>
                      <a:pt x="318" y="100"/>
                    </a:lnTo>
                    <a:close/>
                    <a:moveTo>
                      <a:pt x="391" y="63"/>
                    </a:moveTo>
                    <a:cubicBezTo>
                      <a:pt x="391" y="56"/>
                      <a:pt x="385" y="50"/>
                      <a:pt x="378" y="50"/>
                    </a:cubicBezTo>
                    <a:cubicBezTo>
                      <a:pt x="371" y="50"/>
                      <a:pt x="365" y="56"/>
                      <a:pt x="365" y="63"/>
                    </a:cubicBezTo>
                    <a:cubicBezTo>
                      <a:pt x="365" y="127"/>
                      <a:pt x="365" y="127"/>
                      <a:pt x="365" y="127"/>
                    </a:cubicBezTo>
                    <a:cubicBezTo>
                      <a:pt x="365" y="135"/>
                      <a:pt x="371" y="141"/>
                      <a:pt x="378" y="141"/>
                    </a:cubicBezTo>
                    <a:cubicBezTo>
                      <a:pt x="385" y="141"/>
                      <a:pt x="391" y="135"/>
                      <a:pt x="391" y="127"/>
                    </a:cubicBezTo>
                    <a:lnTo>
                      <a:pt x="391" y="63"/>
                    </a:lnTo>
                    <a:close/>
                    <a:moveTo>
                      <a:pt x="464" y="13"/>
                    </a:moveTo>
                    <a:cubicBezTo>
                      <a:pt x="464" y="6"/>
                      <a:pt x="458" y="0"/>
                      <a:pt x="451" y="0"/>
                    </a:cubicBezTo>
                    <a:cubicBezTo>
                      <a:pt x="444" y="0"/>
                      <a:pt x="438" y="6"/>
                      <a:pt x="438" y="13"/>
                    </a:cubicBezTo>
                    <a:cubicBezTo>
                      <a:pt x="438" y="154"/>
                      <a:pt x="438" y="154"/>
                      <a:pt x="438" y="154"/>
                    </a:cubicBezTo>
                    <a:cubicBezTo>
                      <a:pt x="438" y="161"/>
                      <a:pt x="444" y="167"/>
                      <a:pt x="451" y="167"/>
                    </a:cubicBezTo>
                    <a:cubicBezTo>
                      <a:pt x="458" y="167"/>
                      <a:pt x="464" y="161"/>
                      <a:pt x="464" y="154"/>
                    </a:cubicBezTo>
                    <a:lnTo>
                      <a:pt x="464" y="13"/>
                    </a:lnTo>
                    <a:close/>
                    <a:moveTo>
                      <a:pt x="537" y="63"/>
                    </a:moveTo>
                    <a:cubicBezTo>
                      <a:pt x="537" y="56"/>
                      <a:pt x="531" y="50"/>
                      <a:pt x="524" y="50"/>
                    </a:cubicBezTo>
                    <a:cubicBezTo>
                      <a:pt x="517" y="50"/>
                      <a:pt x="511" y="56"/>
                      <a:pt x="511" y="63"/>
                    </a:cubicBezTo>
                    <a:cubicBezTo>
                      <a:pt x="511" y="127"/>
                      <a:pt x="511" y="127"/>
                      <a:pt x="511" y="127"/>
                    </a:cubicBezTo>
                    <a:cubicBezTo>
                      <a:pt x="511" y="135"/>
                      <a:pt x="517" y="141"/>
                      <a:pt x="524" y="141"/>
                    </a:cubicBezTo>
                    <a:cubicBezTo>
                      <a:pt x="531" y="141"/>
                      <a:pt x="537" y="135"/>
                      <a:pt x="537" y="127"/>
                    </a:cubicBezTo>
                    <a:lnTo>
                      <a:pt x="537" y="63"/>
                    </a:lnTo>
                    <a:close/>
                    <a:moveTo>
                      <a:pt x="610" y="100"/>
                    </a:moveTo>
                    <a:cubicBezTo>
                      <a:pt x="610" y="92"/>
                      <a:pt x="604" y="86"/>
                      <a:pt x="597" y="86"/>
                    </a:cubicBezTo>
                    <a:cubicBezTo>
                      <a:pt x="590" y="86"/>
                      <a:pt x="584" y="92"/>
                      <a:pt x="584" y="100"/>
                    </a:cubicBezTo>
                    <a:cubicBezTo>
                      <a:pt x="584" y="127"/>
                      <a:pt x="584" y="127"/>
                      <a:pt x="584" y="127"/>
                    </a:cubicBezTo>
                    <a:cubicBezTo>
                      <a:pt x="584" y="135"/>
                      <a:pt x="590" y="141"/>
                      <a:pt x="597" y="141"/>
                    </a:cubicBezTo>
                    <a:cubicBezTo>
                      <a:pt x="604" y="141"/>
                      <a:pt x="610" y="135"/>
                      <a:pt x="610" y="127"/>
                    </a:cubicBezTo>
                    <a:lnTo>
                      <a:pt x="610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215" y="1964"/>
                <a:ext cx="679" cy="128"/>
              </a:xfrm>
              <a:custGeom>
                <a:avLst/>
                <a:gdLst>
                  <a:gd name="T0" fmla="*/ 723 w 576"/>
                  <a:gd name="T1" fmla="*/ 634 h 109"/>
                  <a:gd name="T2" fmla="*/ 881 w 576"/>
                  <a:gd name="T3" fmla="*/ 2 h 109"/>
                  <a:gd name="T4" fmla="*/ 2193 w 576"/>
                  <a:gd name="T5" fmla="*/ 21 h 109"/>
                  <a:gd name="T6" fmla="*/ 1705 w 576"/>
                  <a:gd name="T7" fmla="*/ 322 h 109"/>
                  <a:gd name="T8" fmla="*/ 2193 w 576"/>
                  <a:gd name="T9" fmla="*/ 619 h 109"/>
                  <a:gd name="T10" fmla="*/ 2064 w 576"/>
                  <a:gd name="T11" fmla="*/ 483 h 109"/>
                  <a:gd name="T12" fmla="*/ 2064 w 576"/>
                  <a:gd name="T13" fmla="*/ 151 h 109"/>
                  <a:gd name="T14" fmla="*/ 2193 w 576"/>
                  <a:gd name="T15" fmla="*/ 21 h 109"/>
                  <a:gd name="T16" fmla="*/ 348 w 576"/>
                  <a:gd name="T17" fmla="*/ 0 h 109"/>
                  <a:gd name="T18" fmla="*/ 348 w 576"/>
                  <a:gd name="T19" fmla="*/ 638 h 109"/>
                  <a:gd name="T20" fmla="*/ 495 w 576"/>
                  <a:gd name="T21" fmla="*/ 449 h 109"/>
                  <a:gd name="T22" fmla="*/ 176 w 576"/>
                  <a:gd name="T23" fmla="*/ 322 h 109"/>
                  <a:gd name="T24" fmla="*/ 495 w 576"/>
                  <a:gd name="T25" fmla="*/ 193 h 109"/>
                  <a:gd name="T26" fmla="*/ 2711 w 576"/>
                  <a:gd name="T27" fmla="*/ 0 h 109"/>
                  <a:gd name="T28" fmla="*/ 2711 w 576"/>
                  <a:gd name="T29" fmla="*/ 638 h 109"/>
                  <a:gd name="T30" fmla="*/ 2711 w 576"/>
                  <a:gd name="T31" fmla="*/ 0 h 109"/>
                  <a:gd name="T32" fmla="*/ 2711 w 576"/>
                  <a:gd name="T33" fmla="*/ 480 h 109"/>
                  <a:gd name="T34" fmla="*/ 2711 w 576"/>
                  <a:gd name="T35" fmla="*/ 164 h 109"/>
                  <a:gd name="T36" fmla="*/ 1502 w 576"/>
                  <a:gd name="T37" fmla="*/ 21 h 109"/>
                  <a:gd name="T38" fmla="*/ 1099 w 576"/>
                  <a:gd name="T39" fmla="*/ 195 h 109"/>
                  <a:gd name="T40" fmla="*/ 1299 w 576"/>
                  <a:gd name="T41" fmla="*/ 392 h 109"/>
                  <a:gd name="T42" fmla="*/ 1257 w 576"/>
                  <a:gd name="T43" fmla="*/ 508 h 109"/>
                  <a:gd name="T44" fmla="*/ 1102 w 576"/>
                  <a:gd name="T45" fmla="*/ 619 h 109"/>
                  <a:gd name="T46" fmla="*/ 1542 w 576"/>
                  <a:gd name="T47" fmla="*/ 436 h 109"/>
                  <a:gd name="T48" fmla="*/ 1353 w 576"/>
                  <a:gd name="T49" fmla="*/ 242 h 109"/>
                  <a:gd name="T50" fmla="*/ 1375 w 576"/>
                  <a:gd name="T51" fmla="*/ 129 h 109"/>
                  <a:gd name="T52" fmla="*/ 1502 w 576"/>
                  <a:gd name="T53" fmla="*/ 21 h 109"/>
                  <a:gd name="T54" fmla="*/ 3223 w 576"/>
                  <a:gd name="T55" fmla="*/ 496 h 109"/>
                  <a:gd name="T56" fmla="*/ 3274 w 576"/>
                  <a:gd name="T57" fmla="*/ 634 h 109"/>
                  <a:gd name="T58" fmla="*/ 3301 w 576"/>
                  <a:gd name="T59" fmla="*/ 496 h 109"/>
                  <a:gd name="T60" fmla="*/ 3356 w 576"/>
                  <a:gd name="T61" fmla="*/ 480 h 109"/>
                  <a:gd name="T62" fmla="*/ 3364 w 576"/>
                  <a:gd name="T63" fmla="*/ 634 h 109"/>
                  <a:gd name="T64" fmla="*/ 3382 w 576"/>
                  <a:gd name="T65" fmla="*/ 512 h 109"/>
                  <a:gd name="T66" fmla="*/ 3426 w 576"/>
                  <a:gd name="T67" fmla="*/ 634 h 109"/>
                  <a:gd name="T68" fmla="*/ 3499 w 576"/>
                  <a:gd name="T69" fmla="*/ 512 h 109"/>
                  <a:gd name="T70" fmla="*/ 3499 w 576"/>
                  <a:gd name="T71" fmla="*/ 634 h 109"/>
                  <a:gd name="T72" fmla="*/ 3518 w 576"/>
                  <a:gd name="T73" fmla="*/ 480 h 109"/>
                  <a:gd name="T74" fmla="*/ 3446 w 576"/>
                  <a:gd name="T75" fmla="*/ 602 h 109"/>
                  <a:gd name="T76" fmla="*/ 3395 w 576"/>
                  <a:gd name="T77" fmla="*/ 480 h 109"/>
                  <a:gd name="T78" fmla="*/ 3364 w 576"/>
                  <a:gd name="T79" fmla="*/ 634 h 1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6" h="109">
                    <a:moveTo>
                      <a:pt x="144" y="108"/>
                    </a:move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44" y="2"/>
                      <a:pt x="144" y="2"/>
                      <a:pt x="144" y="2"/>
                    </a:cubicBezTo>
                    <a:lnTo>
                      <a:pt x="144" y="108"/>
                    </a:lnTo>
                    <a:close/>
                    <a:moveTo>
                      <a:pt x="360" y="3"/>
                    </a:moveTo>
                    <a:cubicBezTo>
                      <a:pt x="358" y="3"/>
                      <a:pt x="348" y="0"/>
                      <a:pt x="336" y="0"/>
                    </a:cubicBezTo>
                    <a:cubicBezTo>
                      <a:pt x="303" y="0"/>
                      <a:pt x="279" y="23"/>
                      <a:pt x="279" y="55"/>
                    </a:cubicBezTo>
                    <a:cubicBezTo>
                      <a:pt x="279" y="89"/>
                      <a:pt x="306" y="109"/>
                      <a:pt x="336" y="109"/>
                    </a:cubicBezTo>
                    <a:cubicBezTo>
                      <a:pt x="348" y="109"/>
                      <a:pt x="357" y="107"/>
                      <a:pt x="360" y="106"/>
                    </a:cubicBezTo>
                    <a:cubicBezTo>
                      <a:pt x="360" y="77"/>
                      <a:pt x="360" y="77"/>
                      <a:pt x="360" y="77"/>
                    </a:cubicBezTo>
                    <a:cubicBezTo>
                      <a:pt x="359" y="78"/>
                      <a:pt x="350" y="83"/>
                      <a:pt x="338" y="83"/>
                    </a:cubicBezTo>
                    <a:cubicBezTo>
                      <a:pt x="320" y="83"/>
                      <a:pt x="308" y="70"/>
                      <a:pt x="308" y="55"/>
                    </a:cubicBezTo>
                    <a:cubicBezTo>
                      <a:pt x="308" y="38"/>
                      <a:pt x="320" y="26"/>
                      <a:pt x="338" y="26"/>
                    </a:cubicBezTo>
                    <a:cubicBezTo>
                      <a:pt x="350" y="26"/>
                      <a:pt x="359" y="31"/>
                      <a:pt x="360" y="32"/>
                    </a:cubicBezTo>
                    <a:lnTo>
                      <a:pt x="360" y="3"/>
                    </a:lnTo>
                    <a:close/>
                    <a:moveTo>
                      <a:pt x="81" y="3"/>
                    </a:moveTo>
                    <a:cubicBezTo>
                      <a:pt x="78" y="3"/>
                      <a:pt x="69" y="0"/>
                      <a:pt x="57" y="0"/>
                    </a:cubicBezTo>
                    <a:cubicBezTo>
                      <a:pt x="24" y="0"/>
                      <a:pt x="0" y="23"/>
                      <a:pt x="0" y="55"/>
                    </a:cubicBezTo>
                    <a:cubicBezTo>
                      <a:pt x="0" y="89"/>
                      <a:pt x="26" y="109"/>
                      <a:pt x="57" y="109"/>
                    </a:cubicBezTo>
                    <a:cubicBezTo>
                      <a:pt x="68" y="109"/>
                      <a:pt x="78" y="107"/>
                      <a:pt x="81" y="106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0" y="78"/>
                      <a:pt x="71" y="83"/>
                      <a:pt x="58" y="83"/>
                    </a:cubicBezTo>
                    <a:cubicBezTo>
                      <a:pt x="41" y="83"/>
                      <a:pt x="29" y="70"/>
                      <a:pt x="29" y="55"/>
                    </a:cubicBezTo>
                    <a:cubicBezTo>
                      <a:pt x="29" y="38"/>
                      <a:pt x="41" y="26"/>
                      <a:pt x="58" y="26"/>
                    </a:cubicBezTo>
                    <a:cubicBezTo>
                      <a:pt x="71" y="26"/>
                      <a:pt x="80" y="31"/>
                      <a:pt x="81" y="32"/>
                    </a:cubicBezTo>
                    <a:lnTo>
                      <a:pt x="81" y="3"/>
                    </a:lnTo>
                    <a:close/>
                    <a:moveTo>
                      <a:pt x="444" y="0"/>
                    </a:moveTo>
                    <a:cubicBezTo>
                      <a:pt x="412" y="0"/>
                      <a:pt x="388" y="24"/>
                      <a:pt x="388" y="55"/>
                    </a:cubicBezTo>
                    <a:cubicBezTo>
                      <a:pt x="388" y="85"/>
                      <a:pt x="412" y="109"/>
                      <a:pt x="444" y="109"/>
                    </a:cubicBezTo>
                    <a:cubicBezTo>
                      <a:pt x="477" y="109"/>
                      <a:pt x="500" y="85"/>
                      <a:pt x="500" y="55"/>
                    </a:cubicBezTo>
                    <a:cubicBezTo>
                      <a:pt x="500" y="24"/>
                      <a:pt x="477" y="0"/>
                      <a:pt x="444" y="0"/>
                    </a:cubicBezTo>
                    <a:close/>
                    <a:moveTo>
                      <a:pt x="472" y="55"/>
                    </a:moveTo>
                    <a:cubicBezTo>
                      <a:pt x="472" y="70"/>
                      <a:pt x="460" y="82"/>
                      <a:pt x="444" y="82"/>
                    </a:cubicBezTo>
                    <a:cubicBezTo>
                      <a:pt x="428" y="82"/>
                      <a:pt x="417" y="70"/>
                      <a:pt x="417" y="55"/>
                    </a:cubicBezTo>
                    <a:cubicBezTo>
                      <a:pt x="417" y="39"/>
                      <a:pt x="428" y="27"/>
                      <a:pt x="444" y="27"/>
                    </a:cubicBezTo>
                    <a:cubicBezTo>
                      <a:pt x="460" y="27"/>
                      <a:pt x="472" y="39"/>
                      <a:pt x="472" y="55"/>
                    </a:cubicBezTo>
                    <a:close/>
                    <a:moveTo>
                      <a:pt x="246" y="3"/>
                    </a:moveTo>
                    <a:cubicBezTo>
                      <a:pt x="245" y="3"/>
                      <a:pt x="233" y="0"/>
                      <a:pt x="220" y="0"/>
                    </a:cubicBezTo>
                    <a:cubicBezTo>
                      <a:pt x="195" y="0"/>
                      <a:pt x="180" y="13"/>
                      <a:pt x="180" y="33"/>
                    </a:cubicBezTo>
                    <a:cubicBezTo>
                      <a:pt x="180" y="50"/>
                      <a:pt x="193" y="59"/>
                      <a:pt x="208" y="64"/>
                    </a:cubicBezTo>
                    <a:cubicBezTo>
                      <a:pt x="209" y="64"/>
                      <a:pt x="212" y="65"/>
                      <a:pt x="213" y="66"/>
                    </a:cubicBezTo>
                    <a:cubicBezTo>
                      <a:pt x="220" y="68"/>
                      <a:pt x="225" y="71"/>
                      <a:pt x="225" y="76"/>
                    </a:cubicBezTo>
                    <a:cubicBezTo>
                      <a:pt x="225" y="82"/>
                      <a:pt x="219" y="86"/>
                      <a:pt x="206" y="86"/>
                    </a:cubicBezTo>
                    <a:cubicBezTo>
                      <a:pt x="194" y="86"/>
                      <a:pt x="183" y="83"/>
                      <a:pt x="181" y="82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2" y="107"/>
                      <a:pt x="195" y="109"/>
                      <a:pt x="209" y="109"/>
                    </a:cubicBezTo>
                    <a:cubicBezTo>
                      <a:pt x="230" y="109"/>
                      <a:pt x="253" y="100"/>
                      <a:pt x="253" y="74"/>
                    </a:cubicBezTo>
                    <a:cubicBezTo>
                      <a:pt x="253" y="61"/>
                      <a:pt x="245" y="49"/>
                      <a:pt x="228" y="44"/>
                    </a:cubicBezTo>
                    <a:cubicBezTo>
                      <a:pt x="221" y="41"/>
                      <a:pt x="221" y="41"/>
                      <a:pt x="221" y="41"/>
                    </a:cubicBezTo>
                    <a:cubicBezTo>
                      <a:pt x="216" y="40"/>
                      <a:pt x="208" y="38"/>
                      <a:pt x="208" y="31"/>
                    </a:cubicBezTo>
                    <a:cubicBezTo>
                      <a:pt x="208" y="26"/>
                      <a:pt x="214" y="22"/>
                      <a:pt x="225" y="22"/>
                    </a:cubicBezTo>
                    <a:cubicBezTo>
                      <a:pt x="234" y="22"/>
                      <a:pt x="245" y="25"/>
                      <a:pt x="246" y="26"/>
                    </a:cubicBezTo>
                    <a:lnTo>
                      <a:pt x="246" y="3"/>
                    </a:lnTo>
                    <a:close/>
                    <a:moveTo>
                      <a:pt x="528" y="82"/>
                    </a:moveTo>
                    <a:cubicBezTo>
                      <a:pt x="528" y="85"/>
                      <a:pt x="528" y="85"/>
                      <a:pt x="528" y="85"/>
                    </a:cubicBezTo>
                    <a:cubicBezTo>
                      <a:pt x="537" y="85"/>
                      <a:pt x="537" y="85"/>
                      <a:pt x="537" y="85"/>
                    </a:cubicBezTo>
                    <a:cubicBezTo>
                      <a:pt x="537" y="108"/>
                      <a:pt x="537" y="108"/>
                      <a:pt x="537" y="108"/>
                    </a:cubicBezTo>
                    <a:cubicBezTo>
                      <a:pt x="540" y="108"/>
                      <a:pt x="540" y="108"/>
                      <a:pt x="540" y="108"/>
                    </a:cubicBezTo>
                    <a:cubicBezTo>
                      <a:pt x="540" y="85"/>
                      <a:pt x="540" y="85"/>
                      <a:pt x="540" y="85"/>
                    </a:cubicBezTo>
                    <a:cubicBezTo>
                      <a:pt x="549" y="85"/>
                      <a:pt x="549" y="85"/>
                      <a:pt x="549" y="85"/>
                    </a:cubicBezTo>
                    <a:cubicBezTo>
                      <a:pt x="549" y="82"/>
                      <a:pt x="549" y="82"/>
                      <a:pt x="549" y="82"/>
                    </a:cubicBezTo>
                    <a:lnTo>
                      <a:pt x="528" y="82"/>
                    </a:lnTo>
                    <a:close/>
                    <a:moveTo>
                      <a:pt x="551" y="108"/>
                    </a:moveTo>
                    <a:cubicBezTo>
                      <a:pt x="554" y="108"/>
                      <a:pt x="554" y="108"/>
                      <a:pt x="554" y="108"/>
                    </a:cubicBezTo>
                    <a:cubicBezTo>
                      <a:pt x="554" y="87"/>
                      <a:pt x="554" y="87"/>
                      <a:pt x="554" y="87"/>
                    </a:cubicBezTo>
                    <a:cubicBezTo>
                      <a:pt x="554" y="87"/>
                      <a:pt x="554" y="87"/>
                      <a:pt x="554" y="87"/>
                    </a:cubicBezTo>
                    <a:cubicBezTo>
                      <a:pt x="562" y="108"/>
                      <a:pt x="562" y="108"/>
                      <a:pt x="562" y="108"/>
                    </a:cubicBezTo>
                    <a:cubicBezTo>
                      <a:pt x="565" y="108"/>
                      <a:pt x="565" y="108"/>
                      <a:pt x="565" y="108"/>
                    </a:cubicBezTo>
                    <a:cubicBezTo>
                      <a:pt x="573" y="87"/>
                      <a:pt x="573" y="87"/>
                      <a:pt x="573" y="87"/>
                    </a:cubicBezTo>
                    <a:cubicBezTo>
                      <a:pt x="573" y="87"/>
                      <a:pt x="573" y="87"/>
                      <a:pt x="573" y="87"/>
                    </a:cubicBezTo>
                    <a:cubicBezTo>
                      <a:pt x="573" y="108"/>
                      <a:pt x="573" y="108"/>
                      <a:pt x="573" y="108"/>
                    </a:cubicBezTo>
                    <a:cubicBezTo>
                      <a:pt x="576" y="108"/>
                      <a:pt x="576" y="108"/>
                      <a:pt x="576" y="108"/>
                    </a:cubicBezTo>
                    <a:cubicBezTo>
                      <a:pt x="576" y="82"/>
                      <a:pt x="576" y="82"/>
                      <a:pt x="576" y="82"/>
                    </a:cubicBezTo>
                    <a:cubicBezTo>
                      <a:pt x="571" y="82"/>
                      <a:pt x="571" y="82"/>
                      <a:pt x="571" y="82"/>
                    </a:cubicBezTo>
                    <a:cubicBezTo>
                      <a:pt x="564" y="103"/>
                      <a:pt x="564" y="103"/>
                      <a:pt x="564" y="103"/>
                    </a:cubicBezTo>
                    <a:cubicBezTo>
                      <a:pt x="564" y="103"/>
                      <a:pt x="564" y="103"/>
                      <a:pt x="564" y="103"/>
                    </a:cubicBezTo>
                    <a:cubicBezTo>
                      <a:pt x="556" y="82"/>
                      <a:pt x="556" y="82"/>
                      <a:pt x="556" y="82"/>
                    </a:cubicBezTo>
                    <a:cubicBezTo>
                      <a:pt x="551" y="82"/>
                      <a:pt x="551" y="82"/>
                      <a:pt x="551" y="82"/>
                    </a:cubicBezTo>
                    <a:lnTo>
                      <a:pt x="551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55" y="2267"/>
                <a:ext cx="909" cy="148"/>
              </a:xfrm>
              <a:custGeom>
                <a:avLst/>
                <a:gdLst>
                  <a:gd name="T0" fmla="*/ 0 w 770"/>
                  <a:gd name="T1" fmla="*/ 295 h 126"/>
                  <a:gd name="T2" fmla="*/ 423 w 770"/>
                  <a:gd name="T3" fmla="*/ 199 h 126"/>
                  <a:gd name="T4" fmla="*/ 299 w 770"/>
                  <a:gd name="T5" fmla="*/ 483 h 126"/>
                  <a:gd name="T6" fmla="*/ 855 w 770"/>
                  <a:gd name="T7" fmla="*/ 164 h 126"/>
                  <a:gd name="T8" fmla="*/ 620 w 770"/>
                  <a:gd name="T9" fmla="*/ 372 h 126"/>
                  <a:gd name="T10" fmla="*/ 855 w 770"/>
                  <a:gd name="T11" fmla="*/ 509 h 126"/>
                  <a:gd name="T12" fmla="*/ 754 w 770"/>
                  <a:gd name="T13" fmla="*/ 372 h 126"/>
                  <a:gd name="T14" fmla="*/ 1574 w 770"/>
                  <a:gd name="T15" fmla="*/ 335 h 126"/>
                  <a:gd name="T16" fmla="*/ 1438 w 770"/>
                  <a:gd name="T17" fmla="*/ 335 h 126"/>
                  <a:gd name="T18" fmla="*/ 1280 w 770"/>
                  <a:gd name="T19" fmla="*/ 581 h 126"/>
                  <a:gd name="T20" fmla="*/ 1156 w 770"/>
                  <a:gd name="T21" fmla="*/ 169 h 126"/>
                  <a:gd name="T22" fmla="*/ 1279 w 770"/>
                  <a:gd name="T23" fmla="*/ 215 h 126"/>
                  <a:gd name="T24" fmla="*/ 1550 w 770"/>
                  <a:gd name="T25" fmla="*/ 227 h 126"/>
                  <a:gd name="T26" fmla="*/ 1853 w 770"/>
                  <a:gd name="T27" fmla="*/ 581 h 126"/>
                  <a:gd name="T28" fmla="*/ 2209 w 770"/>
                  <a:gd name="T29" fmla="*/ 598 h 126"/>
                  <a:gd name="T30" fmla="*/ 2072 w 770"/>
                  <a:gd name="T31" fmla="*/ 741 h 126"/>
                  <a:gd name="T32" fmla="*/ 1947 w 770"/>
                  <a:gd name="T33" fmla="*/ 169 h 126"/>
                  <a:gd name="T34" fmla="*/ 2069 w 770"/>
                  <a:gd name="T35" fmla="*/ 215 h 126"/>
                  <a:gd name="T36" fmla="*/ 2209 w 770"/>
                  <a:gd name="T37" fmla="*/ 598 h 126"/>
                  <a:gd name="T38" fmla="*/ 2172 w 770"/>
                  <a:gd name="T39" fmla="*/ 242 h 126"/>
                  <a:gd name="T40" fmla="*/ 2688 w 770"/>
                  <a:gd name="T41" fmla="*/ 164 h 126"/>
                  <a:gd name="T42" fmla="*/ 2892 w 770"/>
                  <a:gd name="T43" fmla="*/ 581 h 126"/>
                  <a:gd name="T44" fmla="*/ 2773 w 770"/>
                  <a:gd name="T45" fmla="*/ 537 h 126"/>
                  <a:gd name="T46" fmla="*/ 2650 w 770"/>
                  <a:gd name="T47" fmla="*/ 334 h 126"/>
                  <a:gd name="T48" fmla="*/ 2688 w 770"/>
                  <a:gd name="T49" fmla="*/ 234 h 126"/>
                  <a:gd name="T50" fmla="*/ 2688 w 770"/>
                  <a:gd name="T51" fmla="*/ 164 h 126"/>
                  <a:gd name="T52" fmla="*/ 2672 w 770"/>
                  <a:gd name="T53" fmla="*/ 512 h 126"/>
                  <a:gd name="T54" fmla="*/ 2703 w 770"/>
                  <a:gd name="T55" fmla="*/ 393 h 126"/>
                  <a:gd name="T56" fmla="*/ 3173 w 770"/>
                  <a:gd name="T57" fmla="*/ 598 h 126"/>
                  <a:gd name="T58" fmla="*/ 2950 w 770"/>
                  <a:gd name="T59" fmla="*/ 253 h 126"/>
                  <a:gd name="T60" fmla="*/ 3026 w 770"/>
                  <a:gd name="T61" fmla="*/ 55 h 126"/>
                  <a:gd name="T62" fmla="*/ 3236 w 770"/>
                  <a:gd name="T63" fmla="*/ 169 h 126"/>
                  <a:gd name="T64" fmla="*/ 3151 w 770"/>
                  <a:gd name="T65" fmla="*/ 453 h 126"/>
                  <a:gd name="T66" fmla="*/ 3464 w 770"/>
                  <a:gd name="T67" fmla="*/ 110 h 126"/>
                  <a:gd name="T68" fmla="*/ 3464 w 770"/>
                  <a:gd name="T69" fmla="*/ 2 h 126"/>
                  <a:gd name="T70" fmla="*/ 3328 w 770"/>
                  <a:gd name="T71" fmla="*/ 169 h 126"/>
                  <a:gd name="T72" fmla="*/ 3328 w 770"/>
                  <a:gd name="T73" fmla="*/ 581 h 126"/>
                  <a:gd name="T74" fmla="*/ 3700 w 770"/>
                  <a:gd name="T75" fmla="*/ 532 h 126"/>
                  <a:gd name="T76" fmla="*/ 3573 w 770"/>
                  <a:gd name="T77" fmla="*/ 581 h 126"/>
                  <a:gd name="T78" fmla="*/ 3703 w 770"/>
                  <a:gd name="T79" fmla="*/ 2 h 126"/>
                  <a:gd name="T80" fmla="*/ 3839 w 770"/>
                  <a:gd name="T81" fmla="*/ 164 h 126"/>
                  <a:gd name="T82" fmla="*/ 3807 w 770"/>
                  <a:gd name="T83" fmla="*/ 509 h 126"/>
                  <a:gd name="T84" fmla="*/ 3700 w 770"/>
                  <a:gd name="T85" fmla="*/ 372 h 126"/>
                  <a:gd name="T86" fmla="*/ 4238 w 770"/>
                  <a:gd name="T87" fmla="*/ 2 h 126"/>
                  <a:gd name="T88" fmla="*/ 4445 w 770"/>
                  <a:gd name="T89" fmla="*/ 401 h 126"/>
                  <a:gd name="T90" fmla="*/ 4766 w 770"/>
                  <a:gd name="T91" fmla="*/ 453 h 126"/>
                  <a:gd name="T92" fmla="*/ 4547 w 770"/>
                  <a:gd name="T93" fmla="*/ 164 h 126"/>
                  <a:gd name="T94" fmla="*/ 4445 w 770"/>
                  <a:gd name="T95" fmla="*/ 401 h 126"/>
                  <a:gd name="T96" fmla="*/ 4447 w 770"/>
                  <a:gd name="T97" fmla="*/ 334 h 1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70" h="126">
                    <a:moveTo>
                      <a:pt x="91" y="61"/>
                    </a:moveTo>
                    <a:cubicBezTo>
                      <a:pt x="90" y="75"/>
                      <a:pt x="80" y="101"/>
                      <a:pt x="48" y="101"/>
                    </a:cubicBezTo>
                    <a:cubicBezTo>
                      <a:pt x="20" y="101"/>
                      <a:pt x="0" y="81"/>
                      <a:pt x="0" y="50"/>
                    </a:cubicBezTo>
                    <a:cubicBezTo>
                      <a:pt x="0" y="22"/>
                      <a:pt x="18" y="0"/>
                      <a:pt x="48" y="0"/>
                    </a:cubicBezTo>
                    <a:cubicBezTo>
                      <a:pt x="79" y="0"/>
                      <a:pt x="89" y="22"/>
                      <a:pt x="90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8" y="28"/>
                      <a:pt x="61" y="17"/>
                      <a:pt x="48" y="17"/>
                    </a:cubicBezTo>
                    <a:cubicBezTo>
                      <a:pt x="32" y="17"/>
                      <a:pt x="22" y="30"/>
                      <a:pt x="22" y="50"/>
                    </a:cubicBezTo>
                    <a:cubicBezTo>
                      <a:pt x="22" y="73"/>
                      <a:pt x="33" y="83"/>
                      <a:pt x="48" y="83"/>
                    </a:cubicBezTo>
                    <a:cubicBezTo>
                      <a:pt x="65" y="83"/>
                      <a:pt x="69" y="69"/>
                      <a:pt x="70" y="61"/>
                    </a:cubicBezTo>
                    <a:lnTo>
                      <a:pt x="91" y="61"/>
                    </a:lnTo>
                    <a:close/>
                    <a:moveTo>
                      <a:pt x="138" y="27"/>
                    </a:moveTo>
                    <a:cubicBezTo>
                      <a:pt x="159" y="27"/>
                      <a:pt x="175" y="41"/>
                      <a:pt x="175" y="64"/>
                    </a:cubicBezTo>
                    <a:cubicBezTo>
                      <a:pt x="175" y="87"/>
                      <a:pt x="159" y="101"/>
                      <a:pt x="138" y="101"/>
                    </a:cubicBezTo>
                    <a:cubicBezTo>
                      <a:pt x="115" y="101"/>
                      <a:pt x="100" y="86"/>
                      <a:pt x="100" y="64"/>
                    </a:cubicBezTo>
                    <a:cubicBezTo>
                      <a:pt x="100" y="41"/>
                      <a:pt x="115" y="27"/>
                      <a:pt x="138" y="27"/>
                    </a:cubicBezTo>
                    <a:close/>
                    <a:moveTo>
                      <a:pt x="121" y="64"/>
                    </a:moveTo>
                    <a:cubicBezTo>
                      <a:pt x="121" y="77"/>
                      <a:pt x="127" y="86"/>
                      <a:pt x="138" y="86"/>
                    </a:cubicBezTo>
                    <a:cubicBezTo>
                      <a:pt x="149" y="86"/>
                      <a:pt x="154" y="75"/>
                      <a:pt x="154" y="64"/>
                    </a:cubicBezTo>
                    <a:cubicBezTo>
                      <a:pt x="154" y="53"/>
                      <a:pt x="149" y="41"/>
                      <a:pt x="138" y="41"/>
                    </a:cubicBezTo>
                    <a:cubicBezTo>
                      <a:pt x="125" y="41"/>
                      <a:pt x="121" y="54"/>
                      <a:pt x="121" y="64"/>
                    </a:cubicBezTo>
                    <a:close/>
                    <a:moveTo>
                      <a:pt x="277" y="57"/>
                    </a:moveTo>
                    <a:cubicBezTo>
                      <a:pt x="277" y="49"/>
                      <a:pt x="273" y="42"/>
                      <a:pt x="265" y="42"/>
                    </a:cubicBezTo>
                    <a:cubicBezTo>
                      <a:pt x="257" y="42"/>
                      <a:pt x="253" y="47"/>
                      <a:pt x="253" y="57"/>
                    </a:cubicBezTo>
                    <a:cubicBezTo>
                      <a:pt x="253" y="99"/>
                      <a:pt x="253" y="99"/>
                      <a:pt x="253" y="99"/>
                    </a:cubicBezTo>
                    <a:cubicBezTo>
                      <a:pt x="232" y="99"/>
                      <a:pt x="232" y="99"/>
                      <a:pt x="232" y="99"/>
                    </a:cubicBezTo>
                    <a:cubicBezTo>
                      <a:pt x="232" y="69"/>
                      <a:pt x="232" y="57"/>
                      <a:pt x="232" y="57"/>
                    </a:cubicBezTo>
                    <a:cubicBezTo>
                      <a:pt x="232" y="49"/>
                      <a:pt x="228" y="42"/>
                      <a:pt x="220" y="42"/>
                    </a:cubicBezTo>
                    <a:cubicBezTo>
                      <a:pt x="212" y="42"/>
                      <a:pt x="207" y="47"/>
                      <a:pt x="207" y="57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87" y="52"/>
                      <a:pt x="187" y="46"/>
                      <a:pt x="187" y="46"/>
                    </a:cubicBezTo>
                    <a:cubicBezTo>
                      <a:pt x="187" y="40"/>
                      <a:pt x="186" y="30"/>
                      <a:pt x="186" y="29"/>
                    </a:cubicBezTo>
                    <a:cubicBezTo>
                      <a:pt x="186" y="29"/>
                      <a:pt x="188" y="29"/>
                      <a:pt x="205" y="29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8" y="35"/>
                      <a:pt x="215" y="27"/>
                      <a:pt x="227" y="27"/>
                    </a:cubicBezTo>
                    <a:cubicBezTo>
                      <a:pt x="243" y="27"/>
                      <a:pt x="248" y="37"/>
                      <a:pt x="249" y="38"/>
                    </a:cubicBezTo>
                    <a:cubicBezTo>
                      <a:pt x="250" y="38"/>
                      <a:pt x="250" y="38"/>
                      <a:pt x="250" y="38"/>
                    </a:cubicBezTo>
                    <a:cubicBezTo>
                      <a:pt x="251" y="36"/>
                      <a:pt x="258" y="27"/>
                      <a:pt x="272" y="27"/>
                    </a:cubicBezTo>
                    <a:cubicBezTo>
                      <a:pt x="290" y="27"/>
                      <a:pt x="298" y="38"/>
                      <a:pt x="298" y="55"/>
                    </a:cubicBezTo>
                    <a:cubicBezTo>
                      <a:pt x="298" y="55"/>
                      <a:pt x="298" y="72"/>
                      <a:pt x="298" y="99"/>
                    </a:cubicBezTo>
                    <a:cubicBezTo>
                      <a:pt x="277" y="99"/>
                      <a:pt x="277" y="99"/>
                      <a:pt x="277" y="99"/>
                    </a:cubicBezTo>
                    <a:cubicBezTo>
                      <a:pt x="277" y="69"/>
                      <a:pt x="277" y="57"/>
                      <a:pt x="277" y="57"/>
                    </a:cubicBezTo>
                    <a:close/>
                    <a:moveTo>
                      <a:pt x="356" y="101"/>
                    </a:moveTo>
                    <a:cubicBezTo>
                      <a:pt x="343" y="101"/>
                      <a:pt x="337" y="95"/>
                      <a:pt x="335" y="93"/>
                    </a:cubicBezTo>
                    <a:cubicBezTo>
                      <a:pt x="335" y="93"/>
                      <a:pt x="335" y="93"/>
                      <a:pt x="335" y="93"/>
                    </a:cubicBezTo>
                    <a:cubicBezTo>
                      <a:pt x="335" y="126"/>
                      <a:pt x="335" y="126"/>
                      <a:pt x="335" y="126"/>
                    </a:cubicBezTo>
                    <a:cubicBezTo>
                      <a:pt x="314" y="126"/>
                      <a:pt x="314" y="126"/>
                      <a:pt x="314" y="126"/>
                    </a:cubicBezTo>
                    <a:cubicBezTo>
                      <a:pt x="314" y="60"/>
                      <a:pt x="314" y="51"/>
                      <a:pt x="314" y="51"/>
                    </a:cubicBezTo>
                    <a:cubicBezTo>
                      <a:pt x="314" y="42"/>
                      <a:pt x="313" y="31"/>
                      <a:pt x="313" y="29"/>
                    </a:cubicBezTo>
                    <a:cubicBezTo>
                      <a:pt x="313" y="29"/>
                      <a:pt x="316" y="29"/>
                      <a:pt x="333" y="29"/>
                    </a:cubicBezTo>
                    <a:cubicBezTo>
                      <a:pt x="333" y="37"/>
                      <a:pt x="333" y="37"/>
                      <a:pt x="333" y="37"/>
                    </a:cubicBezTo>
                    <a:cubicBezTo>
                      <a:pt x="334" y="37"/>
                      <a:pt x="334" y="37"/>
                      <a:pt x="334" y="37"/>
                    </a:cubicBezTo>
                    <a:cubicBezTo>
                      <a:pt x="336" y="34"/>
                      <a:pt x="342" y="27"/>
                      <a:pt x="356" y="27"/>
                    </a:cubicBezTo>
                    <a:cubicBezTo>
                      <a:pt x="375" y="27"/>
                      <a:pt x="388" y="42"/>
                      <a:pt x="388" y="64"/>
                    </a:cubicBezTo>
                    <a:cubicBezTo>
                      <a:pt x="388" y="87"/>
                      <a:pt x="375" y="101"/>
                      <a:pt x="356" y="101"/>
                    </a:cubicBezTo>
                    <a:close/>
                    <a:moveTo>
                      <a:pt x="350" y="86"/>
                    </a:moveTo>
                    <a:cubicBezTo>
                      <a:pt x="362" y="86"/>
                      <a:pt x="367" y="75"/>
                      <a:pt x="367" y="64"/>
                    </a:cubicBezTo>
                    <a:cubicBezTo>
                      <a:pt x="367" y="52"/>
                      <a:pt x="362" y="41"/>
                      <a:pt x="350" y="41"/>
                    </a:cubicBezTo>
                    <a:cubicBezTo>
                      <a:pt x="339" y="41"/>
                      <a:pt x="334" y="51"/>
                      <a:pt x="334" y="64"/>
                    </a:cubicBezTo>
                    <a:cubicBezTo>
                      <a:pt x="334" y="73"/>
                      <a:pt x="337" y="86"/>
                      <a:pt x="350" y="86"/>
                    </a:cubicBezTo>
                    <a:close/>
                    <a:moveTo>
                      <a:pt x="433" y="27"/>
                    </a:moveTo>
                    <a:cubicBezTo>
                      <a:pt x="456" y="27"/>
                      <a:pt x="466" y="38"/>
                      <a:pt x="466" y="53"/>
                    </a:cubicBezTo>
                    <a:cubicBezTo>
                      <a:pt x="466" y="62"/>
                      <a:pt x="466" y="73"/>
                      <a:pt x="466" y="83"/>
                    </a:cubicBezTo>
                    <a:cubicBezTo>
                      <a:pt x="466" y="91"/>
                      <a:pt x="467" y="96"/>
                      <a:pt x="467" y="99"/>
                    </a:cubicBezTo>
                    <a:cubicBezTo>
                      <a:pt x="465" y="99"/>
                      <a:pt x="450" y="99"/>
                      <a:pt x="448" y="99"/>
                    </a:cubicBezTo>
                    <a:cubicBezTo>
                      <a:pt x="448" y="97"/>
                      <a:pt x="447" y="93"/>
                      <a:pt x="447" y="91"/>
                    </a:cubicBezTo>
                    <a:cubicBezTo>
                      <a:pt x="447" y="91"/>
                      <a:pt x="447" y="91"/>
                      <a:pt x="447" y="91"/>
                    </a:cubicBezTo>
                    <a:cubicBezTo>
                      <a:pt x="445" y="93"/>
                      <a:pt x="440" y="101"/>
                      <a:pt x="425" y="101"/>
                    </a:cubicBezTo>
                    <a:cubicBezTo>
                      <a:pt x="407" y="101"/>
                      <a:pt x="399" y="89"/>
                      <a:pt x="399" y="78"/>
                    </a:cubicBezTo>
                    <a:cubicBezTo>
                      <a:pt x="399" y="65"/>
                      <a:pt x="409" y="59"/>
                      <a:pt x="427" y="56"/>
                    </a:cubicBezTo>
                    <a:cubicBezTo>
                      <a:pt x="427" y="56"/>
                      <a:pt x="439" y="54"/>
                      <a:pt x="446" y="53"/>
                    </a:cubicBezTo>
                    <a:cubicBezTo>
                      <a:pt x="446" y="52"/>
                      <a:pt x="446" y="52"/>
                      <a:pt x="446" y="52"/>
                    </a:cubicBezTo>
                    <a:cubicBezTo>
                      <a:pt x="446" y="47"/>
                      <a:pt x="443" y="40"/>
                      <a:pt x="433" y="40"/>
                    </a:cubicBezTo>
                    <a:cubicBezTo>
                      <a:pt x="424" y="40"/>
                      <a:pt x="421" y="46"/>
                      <a:pt x="421" y="50"/>
                    </a:cubicBezTo>
                    <a:cubicBezTo>
                      <a:pt x="421" y="50"/>
                      <a:pt x="415" y="50"/>
                      <a:pt x="401" y="50"/>
                    </a:cubicBezTo>
                    <a:cubicBezTo>
                      <a:pt x="401" y="40"/>
                      <a:pt x="407" y="27"/>
                      <a:pt x="433" y="27"/>
                    </a:cubicBezTo>
                    <a:close/>
                    <a:moveTo>
                      <a:pt x="435" y="67"/>
                    </a:moveTo>
                    <a:cubicBezTo>
                      <a:pt x="424" y="69"/>
                      <a:pt x="420" y="72"/>
                      <a:pt x="420" y="77"/>
                    </a:cubicBezTo>
                    <a:cubicBezTo>
                      <a:pt x="420" y="82"/>
                      <a:pt x="423" y="87"/>
                      <a:pt x="431" y="87"/>
                    </a:cubicBezTo>
                    <a:cubicBezTo>
                      <a:pt x="442" y="87"/>
                      <a:pt x="446" y="80"/>
                      <a:pt x="446" y="70"/>
                    </a:cubicBezTo>
                    <a:cubicBezTo>
                      <a:pt x="446" y="70"/>
                      <a:pt x="446" y="68"/>
                      <a:pt x="446" y="65"/>
                    </a:cubicBezTo>
                    <a:cubicBezTo>
                      <a:pt x="442" y="66"/>
                      <a:pt x="435" y="67"/>
                      <a:pt x="435" y="67"/>
                    </a:cubicBezTo>
                    <a:close/>
                    <a:moveTo>
                      <a:pt x="521" y="86"/>
                    </a:moveTo>
                    <a:cubicBezTo>
                      <a:pt x="521" y="87"/>
                      <a:pt x="521" y="99"/>
                      <a:pt x="521" y="100"/>
                    </a:cubicBezTo>
                    <a:cubicBezTo>
                      <a:pt x="521" y="100"/>
                      <a:pt x="516" y="101"/>
                      <a:pt x="511" y="101"/>
                    </a:cubicBezTo>
                    <a:cubicBezTo>
                      <a:pt x="494" y="101"/>
                      <a:pt x="487" y="90"/>
                      <a:pt x="487" y="79"/>
                    </a:cubicBezTo>
                    <a:cubicBezTo>
                      <a:pt x="487" y="78"/>
                      <a:pt x="487" y="45"/>
                      <a:pt x="487" y="43"/>
                    </a:cubicBezTo>
                    <a:cubicBezTo>
                      <a:pt x="475" y="43"/>
                      <a:pt x="475" y="43"/>
                      <a:pt x="475" y="43"/>
                    </a:cubicBezTo>
                    <a:cubicBezTo>
                      <a:pt x="475" y="29"/>
                      <a:pt x="475" y="29"/>
                      <a:pt x="475" y="29"/>
                    </a:cubicBezTo>
                    <a:cubicBezTo>
                      <a:pt x="487" y="29"/>
                      <a:pt x="487" y="29"/>
                      <a:pt x="487" y="29"/>
                    </a:cubicBezTo>
                    <a:cubicBezTo>
                      <a:pt x="487" y="9"/>
                      <a:pt x="487" y="9"/>
                      <a:pt x="487" y="9"/>
                    </a:cubicBezTo>
                    <a:cubicBezTo>
                      <a:pt x="507" y="9"/>
                      <a:pt x="507" y="9"/>
                      <a:pt x="507" y="9"/>
                    </a:cubicBezTo>
                    <a:cubicBezTo>
                      <a:pt x="507" y="29"/>
                      <a:pt x="507" y="29"/>
                      <a:pt x="507" y="29"/>
                    </a:cubicBezTo>
                    <a:cubicBezTo>
                      <a:pt x="521" y="29"/>
                      <a:pt x="521" y="29"/>
                      <a:pt x="521" y="29"/>
                    </a:cubicBezTo>
                    <a:cubicBezTo>
                      <a:pt x="521" y="43"/>
                      <a:pt x="521" y="43"/>
                      <a:pt x="521" y="43"/>
                    </a:cubicBezTo>
                    <a:cubicBezTo>
                      <a:pt x="507" y="43"/>
                      <a:pt x="507" y="43"/>
                      <a:pt x="507" y="43"/>
                    </a:cubicBezTo>
                    <a:cubicBezTo>
                      <a:pt x="507" y="44"/>
                      <a:pt x="507" y="76"/>
                      <a:pt x="507" y="77"/>
                    </a:cubicBezTo>
                    <a:cubicBezTo>
                      <a:pt x="507" y="83"/>
                      <a:pt x="511" y="86"/>
                      <a:pt x="516" y="86"/>
                    </a:cubicBezTo>
                    <a:cubicBezTo>
                      <a:pt x="518" y="86"/>
                      <a:pt x="521" y="86"/>
                      <a:pt x="521" y="86"/>
                    </a:cubicBezTo>
                    <a:close/>
                    <a:moveTo>
                      <a:pt x="557" y="19"/>
                    </a:moveTo>
                    <a:cubicBezTo>
                      <a:pt x="537" y="19"/>
                      <a:pt x="537" y="19"/>
                      <a:pt x="537" y="19"/>
                    </a:cubicBezTo>
                    <a:cubicBezTo>
                      <a:pt x="537" y="2"/>
                      <a:pt x="537" y="2"/>
                      <a:pt x="537" y="2"/>
                    </a:cubicBezTo>
                    <a:cubicBezTo>
                      <a:pt x="557" y="2"/>
                      <a:pt x="557" y="2"/>
                      <a:pt x="557" y="2"/>
                    </a:cubicBezTo>
                    <a:lnTo>
                      <a:pt x="557" y="19"/>
                    </a:lnTo>
                    <a:close/>
                    <a:moveTo>
                      <a:pt x="537" y="99"/>
                    </a:moveTo>
                    <a:cubicBezTo>
                      <a:pt x="537" y="29"/>
                      <a:pt x="537" y="29"/>
                      <a:pt x="537" y="29"/>
                    </a:cubicBezTo>
                    <a:cubicBezTo>
                      <a:pt x="557" y="29"/>
                      <a:pt x="557" y="29"/>
                      <a:pt x="557" y="29"/>
                    </a:cubicBezTo>
                    <a:cubicBezTo>
                      <a:pt x="557" y="99"/>
                      <a:pt x="557" y="99"/>
                      <a:pt x="557" y="99"/>
                    </a:cubicBezTo>
                    <a:lnTo>
                      <a:pt x="537" y="99"/>
                    </a:lnTo>
                    <a:close/>
                    <a:moveTo>
                      <a:pt x="650" y="64"/>
                    </a:moveTo>
                    <a:cubicBezTo>
                      <a:pt x="650" y="86"/>
                      <a:pt x="637" y="101"/>
                      <a:pt x="618" y="101"/>
                    </a:cubicBezTo>
                    <a:cubicBezTo>
                      <a:pt x="605" y="101"/>
                      <a:pt x="598" y="94"/>
                      <a:pt x="596" y="90"/>
                    </a:cubicBezTo>
                    <a:cubicBezTo>
                      <a:pt x="596" y="90"/>
                      <a:pt x="596" y="90"/>
                      <a:pt x="596" y="90"/>
                    </a:cubicBezTo>
                    <a:cubicBezTo>
                      <a:pt x="595" y="99"/>
                      <a:pt x="595" y="99"/>
                      <a:pt x="595" y="99"/>
                    </a:cubicBezTo>
                    <a:cubicBezTo>
                      <a:pt x="578" y="99"/>
                      <a:pt x="576" y="99"/>
                      <a:pt x="576" y="99"/>
                    </a:cubicBezTo>
                    <a:cubicBezTo>
                      <a:pt x="576" y="95"/>
                      <a:pt x="577" y="84"/>
                      <a:pt x="577" y="76"/>
                    </a:cubicBezTo>
                    <a:cubicBezTo>
                      <a:pt x="577" y="76"/>
                      <a:pt x="577" y="67"/>
                      <a:pt x="577" y="2"/>
                    </a:cubicBezTo>
                    <a:cubicBezTo>
                      <a:pt x="597" y="2"/>
                      <a:pt x="597" y="2"/>
                      <a:pt x="597" y="2"/>
                    </a:cubicBezTo>
                    <a:cubicBezTo>
                      <a:pt x="597" y="35"/>
                      <a:pt x="597" y="35"/>
                      <a:pt x="597" y="35"/>
                    </a:cubicBezTo>
                    <a:cubicBezTo>
                      <a:pt x="597" y="35"/>
                      <a:pt x="597" y="35"/>
                      <a:pt x="597" y="35"/>
                    </a:cubicBezTo>
                    <a:cubicBezTo>
                      <a:pt x="599" y="34"/>
                      <a:pt x="605" y="27"/>
                      <a:pt x="618" y="27"/>
                    </a:cubicBezTo>
                    <a:cubicBezTo>
                      <a:pt x="637" y="27"/>
                      <a:pt x="650" y="41"/>
                      <a:pt x="650" y="64"/>
                    </a:cubicBezTo>
                    <a:close/>
                    <a:moveTo>
                      <a:pt x="596" y="64"/>
                    </a:moveTo>
                    <a:cubicBezTo>
                      <a:pt x="596" y="77"/>
                      <a:pt x="602" y="86"/>
                      <a:pt x="613" y="86"/>
                    </a:cubicBezTo>
                    <a:cubicBezTo>
                      <a:pt x="625" y="86"/>
                      <a:pt x="629" y="75"/>
                      <a:pt x="629" y="64"/>
                    </a:cubicBezTo>
                    <a:cubicBezTo>
                      <a:pt x="629" y="53"/>
                      <a:pt x="625" y="41"/>
                      <a:pt x="613" y="41"/>
                    </a:cubicBezTo>
                    <a:cubicBezTo>
                      <a:pt x="600" y="41"/>
                      <a:pt x="596" y="54"/>
                      <a:pt x="596" y="64"/>
                    </a:cubicBezTo>
                    <a:close/>
                    <a:moveTo>
                      <a:pt x="662" y="99"/>
                    </a:moveTo>
                    <a:cubicBezTo>
                      <a:pt x="662" y="2"/>
                      <a:pt x="662" y="2"/>
                      <a:pt x="662" y="2"/>
                    </a:cubicBezTo>
                    <a:cubicBezTo>
                      <a:pt x="683" y="2"/>
                      <a:pt x="683" y="2"/>
                      <a:pt x="683" y="2"/>
                    </a:cubicBezTo>
                    <a:cubicBezTo>
                      <a:pt x="683" y="99"/>
                      <a:pt x="683" y="99"/>
                      <a:pt x="683" y="99"/>
                    </a:cubicBezTo>
                    <a:lnTo>
                      <a:pt x="662" y="99"/>
                    </a:lnTo>
                    <a:close/>
                    <a:moveTo>
                      <a:pt x="716" y="68"/>
                    </a:moveTo>
                    <a:cubicBezTo>
                      <a:pt x="717" y="75"/>
                      <a:pt x="720" y="86"/>
                      <a:pt x="733" y="86"/>
                    </a:cubicBezTo>
                    <a:cubicBezTo>
                      <a:pt x="743" y="86"/>
                      <a:pt x="747" y="81"/>
                      <a:pt x="748" y="77"/>
                    </a:cubicBezTo>
                    <a:cubicBezTo>
                      <a:pt x="768" y="77"/>
                      <a:pt x="768" y="77"/>
                      <a:pt x="768" y="77"/>
                    </a:cubicBezTo>
                    <a:cubicBezTo>
                      <a:pt x="767" y="81"/>
                      <a:pt x="763" y="101"/>
                      <a:pt x="733" y="101"/>
                    </a:cubicBezTo>
                    <a:cubicBezTo>
                      <a:pt x="711" y="101"/>
                      <a:pt x="695" y="86"/>
                      <a:pt x="695" y="64"/>
                    </a:cubicBezTo>
                    <a:cubicBezTo>
                      <a:pt x="695" y="41"/>
                      <a:pt x="711" y="27"/>
                      <a:pt x="733" y="27"/>
                    </a:cubicBezTo>
                    <a:cubicBezTo>
                      <a:pt x="754" y="27"/>
                      <a:pt x="770" y="41"/>
                      <a:pt x="770" y="64"/>
                    </a:cubicBezTo>
                    <a:cubicBezTo>
                      <a:pt x="770" y="65"/>
                      <a:pt x="770" y="67"/>
                      <a:pt x="770" y="68"/>
                    </a:cubicBezTo>
                    <a:lnTo>
                      <a:pt x="716" y="68"/>
                    </a:lnTo>
                    <a:close/>
                    <a:moveTo>
                      <a:pt x="749" y="56"/>
                    </a:moveTo>
                    <a:cubicBezTo>
                      <a:pt x="748" y="49"/>
                      <a:pt x="743" y="41"/>
                      <a:pt x="733" y="41"/>
                    </a:cubicBezTo>
                    <a:cubicBezTo>
                      <a:pt x="723" y="41"/>
                      <a:pt x="717" y="49"/>
                      <a:pt x="717" y="56"/>
                    </a:cubicBezTo>
                    <a:lnTo>
                      <a:pt x="749" y="56"/>
                    </a:lnTo>
                    <a:close/>
                  </a:path>
                </a:pathLst>
              </a:custGeom>
              <a:solidFill>
                <a:srgbClr val="B2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0" name="Picture 39" descr="image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150" y="3581400"/>
              <a:ext cx="11652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19432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-21166"/>
            <a:ext cx="9144001" cy="5826430"/>
            <a:chOff x="0" y="-21166"/>
            <a:chExt cx="9144001" cy="582643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0"/>
              <a:ext cx="9144001" cy="5805264"/>
              <a:chOff x="0" y="0"/>
              <a:chExt cx="9144001" cy="58052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35" name="Picture 34" descr="slide maker2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Rectangle 36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Rectangle 37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" name="Rectangle 33"/>
              <p:cNvSpPr>
                <a:spLocks/>
              </p:cNvSpPr>
              <p:nvPr/>
            </p:nvSpPr>
            <p:spPr bwMode="auto">
              <a:xfrm>
                <a:off x="375708" y="1196752"/>
                <a:ext cx="8768289" cy="4608512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Eaton 3ph UPS Accessories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4104457" cy="5018112"/>
          </a:xfrm>
        </p:spPr>
        <p:txBody>
          <a:bodyPr/>
          <a:lstStyle/>
          <a:p>
            <a:pPr marL="57150" indent="0">
              <a:buNone/>
            </a:pPr>
            <a:r>
              <a:rPr lang="en-GB" sz="1800" b="1" dirty="0" smtClean="0">
                <a:effectLst/>
              </a:rPr>
              <a:t>Energy source options</a:t>
            </a:r>
            <a:endParaRPr lang="en-GB" sz="1800" dirty="0" smtClean="0">
              <a:effectLst/>
            </a:endParaRPr>
          </a:p>
          <a:p>
            <a:pPr indent="-285750"/>
            <a:r>
              <a:rPr lang="en-GB" sz="1600" dirty="0" smtClean="0"/>
              <a:t>VRLA batteries</a:t>
            </a:r>
          </a:p>
          <a:p>
            <a:pPr indent="-285750"/>
            <a:r>
              <a:rPr lang="en-GB" sz="1600" dirty="0" smtClean="0"/>
              <a:t>Lithium-ion batteries</a:t>
            </a:r>
          </a:p>
          <a:p>
            <a:pPr indent="-285750"/>
            <a:r>
              <a:rPr lang="en-GB" sz="1600" dirty="0" smtClean="0">
                <a:effectLst/>
              </a:rPr>
              <a:t>Supercapacitors</a:t>
            </a:r>
          </a:p>
          <a:p>
            <a:pPr marL="57150" indent="0">
              <a:spcBef>
                <a:spcPts val="1800"/>
              </a:spcBef>
              <a:buFontTx/>
              <a:buNone/>
            </a:pPr>
            <a:r>
              <a:rPr lang="en-GB" sz="1800" b="1" dirty="0" smtClean="0"/>
              <a:t>General </a:t>
            </a:r>
            <a:r>
              <a:rPr lang="en-GB" sz="1800" b="1" dirty="0"/>
              <a:t>accessories</a:t>
            </a:r>
            <a:endParaRPr lang="en-GB" sz="1800" dirty="0"/>
          </a:p>
          <a:p>
            <a:pPr indent="-285750"/>
            <a:r>
              <a:rPr lang="en-GB" sz="1600" dirty="0" smtClean="0"/>
              <a:t>Static </a:t>
            </a:r>
            <a:r>
              <a:rPr lang="en-GB" sz="1600" dirty="0"/>
              <a:t>transfer switches (93STS)</a:t>
            </a:r>
          </a:p>
          <a:p>
            <a:pPr indent="-285750"/>
            <a:r>
              <a:rPr lang="en-GB" sz="1600" dirty="0"/>
              <a:t>Communication options</a:t>
            </a:r>
          </a:p>
          <a:p>
            <a:pPr lvl="1"/>
            <a:r>
              <a:rPr lang="en-GB" sz="1400" dirty="0" smtClean="0"/>
              <a:t>Web/SNMP, Modbus, dry-contacts</a:t>
            </a:r>
            <a:endParaRPr lang="en-GB" sz="1400" dirty="0" smtClean="0"/>
          </a:p>
          <a:p>
            <a:r>
              <a:rPr lang="en-GB" sz="1600" dirty="0"/>
              <a:t>93PM battery cabinets &amp; breakers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GB" sz="1800" b="1" dirty="0" smtClean="0"/>
              <a:t>93PM options</a:t>
            </a:r>
            <a:endParaRPr lang="en-GB" sz="1800" b="1" dirty="0"/>
          </a:p>
          <a:p>
            <a:pPr indent="-285750"/>
            <a:r>
              <a:rPr lang="en-GB" sz="1600" dirty="0"/>
              <a:t>Front-to-top air flow </a:t>
            </a:r>
            <a:r>
              <a:rPr lang="en-GB" sz="1600" dirty="0" smtClean="0"/>
              <a:t>kit for installation against the wall</a:t>
            </a:r>
            <a:endParaRPr lang="en-GB" sz="1600" dirty="0"/>
          </a:p>
          <a:p>
            <a:pPr indent="-285750"/>
            <a:r>
              <a:rPr lang="en-GB" sz="1600" dirty="0"/>
              <a:t>Paralleling kit</a:t>
            </a:r>
          </a:p>
          <a:p>
            <a:pPr indent="-285750"/>
            <a:r>
              <a:rPr lang="en-GB" sz="1600" dirty="0"/>
              <a:t>Single </a:t>
            </a:r>
            <a:r>
              <a:rPr lang="en-GB" sz="1600" dirty="0" smtClean="0"/>
              <a:t>or dual feed input</a:t>
            </a:r>
            <a:endParaRPr lang="en-GB" sz="1600" dirty="0"/>
          </a:p>
          <a:p>
            <a:pPr indent="-285750"/>
            <a:r>
              <a:rPr lang="en-GB" sz="1600" dirty="0"/>
              <a:t>Gland </a:t>
            </a:r>
            <a:r>
              <a:rPr lang="en-GB" sz="1600" dirty="0" smtClean="0"/>
              <a:t>plates for cabling</a:t>
            </a:r>
            <a:endParaRPr lang="en-GB" sz="1600" dirty="0" smtClean="0"/>
          </a:p>
          <a:p>
            <a:pPr indent="-285750"/>
            <a:endParaRPr lang="en-GB" sz="1600" dirty="0" smtClean="0"/>
          </a:p>
          <a:p>
            <a:pPr indent="-285750"/>
            <a:endParaRPr lang="en-GB" sz="1600" dirty="0"/>
          </a:p>
          <a:p>
            <a:pPr marL="57150" indent="0">
              <a:buNone/>
            </a:pPr>
            <a:endParaRPr lang="en-GB" sz="1200" dirty="0" smtClean="0">
              <a:effectLst/>
            </a:endParaRPr>
          </a:p>
          <a:p>
            <a:pPr marL="0" indent="0">
              <a:buNone/>
            </a:pPr>
            <a:endParaRPr lang="en-GB" sz="1400" b="1" dirty="0" smtClean="0">
              <a:effectLst/>
            </a:endParaRPr>
          </a:p>
          <a:p>
            <a:endParaRPr lang="en-US" sz="24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44008" y="1211992"/>
            <a:ext cx="4104457" cy="46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GB" sz="1800" b="1" kern="0" dirty="0" smtClean="0"/>
              <a:t>Custom-made solutions</a:t>
            </a:r>
            <a:endParaRPr lang="en-GB" sz="1800" kern="0" dirty="0" smtClean="0"/>
          </a:p>
          <a:p>
            <a:pPr indent="-285750"/>
            <a:r>
              <a:rPr lang="en-GB" sz="1600" kern="0" dirty="0" smtClean="0"/>
              <a:t>Special colours</a:t>
            </a:r>
          </a:p>
          <a:p>
            <a:pPr indent="-285750"/>
            <a:r>
              <a:rPr lang="en-GB" sz="1600" kern="0" dirty="0" smtClean="0"/>
              <a:t>Synchronization options</a:t>
            </a:r>
          </a:p>
          <a:p>
            <a:pPr lvl="1"/>
            <a:r>
              <a:rPr lang="en-GB" sz="1200" kern="0" dirty="0" smtClean="0"/>
              <a:t>Sync control  between multiple systems</a:t>
            </a:r>
          </a:p>
          <a:p>
            <a:pPr lvl="1"/>
            <a:r>
              <a:rPr lang="en-GB" sz="1200" kern="0" dirty="0"/>
              <a:t>Block synchronization</a:t>
            </a:r>
          </a:p>
          <a:p>
            <a:pPr indent="-285750"/>
            <a:r>
              <a:rPr lang="en-GB" sz="1600" kern="0" dirty="0" smtClean="0"/>
              <a:t>Integrated switchgear + UPS</a:t>
            </a:r>
            <a:r>
              <a:rPr lang="en-US" sz="2400" kern="0" dirty="0"/>
              <a:t/>
            </a:r>
            <a:br>
              <a:rPr lang="en-US" sz="2400" kern="0" dirty="0"/>
            </a:br>
            <a:r>
              <a:rPr lang="en-US" sz="1600" kern="0" dirty="0" smtClean="0"/>
              <a:t>= Eaton Connected</a:t>
            </a:r>
            <a:endParaRPr lang="en-GB" sz="1100" kern="0" dirty="0" smtClean="0"/>
          </a:p>
        </p:txBody>
      </p:sp>
      <p:pic>
        <p:nvPicPr>
          <p:cNvPr id="28" name="Picture 27" descr="bus-elx-ds-10339-xl-product-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O:\UPS PRODUCTS\3-Phase\93PM\Marketing Materials\Images\2015 photos\Eaton 93PM photoshoot on March 2015 LR\eaton 93 pm 150 side cable green_lo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2954" y="1071327"/>
            <a:ext cx="897164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700860" y="3979250"/>
            <a:ext cx="4598506" cy="2617286"/>
            <a:chOff x="4700860" y="3979250"/>
            <a:chExt cx="4598506" cy="261728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860" y="4087108"/>
              <a:ext cx="1771650" cy="225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467144" y="4689930"/>
              <a:ext cx="588623" cy="935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5400" b="1" dirty="0" smtClean="0">
                  <a:solidFill>
                    <a:schemeClr val="tx2"/>
                  </a:solidFill>
                </a:rPr>
                <a:t>+</a:t>
              </a:r>
              <a:endParaRPr lang="en-US" sz="5400" b="1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" descr="J:\ARCHIVES\DEPS\MARK\PROD_MGR\9_New Product - Projects\12_GiPa_93PM_400-500kVA\Marketing Materials\Images\PUNE\400-500kVA round 2\400-500kw_Front_View_LR (no background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080" y="3979250"/>
              <a:ext cx="2617286" cy="261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44572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source options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583514"/>
            <a:ext cx="6984776" cy="989502"/>
          </a:xfrm>
          <a:prstGeom prst="rect">
            <a:avLst/>
          </a:prstGeom>
          <a:gradFill>
            <a:gsLst>
              <a:gs pos="81000">
                <a:schemeClr val="accent1">
                  <a:tint val="23500"/>
                  <a:satMod val="160000"/>
                  <a:lumMod val="0"/>
                  <a:lumOff val="100000"/>
                </a:schemeClr>
              </a:gs>
              <a:gs pos="0">
                <a:srgbClr val="FFFF00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0000"/>
                </a:solidFill>
              </a:rPr>
              <a:t>Supercapacitors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Short back up time requirements, </a:t>
            </a:r>
            <a:r>
              <a:rPr lang="fi-FI" sz="1100" dirty="0">
                <a:solidFill>
                  <a:srgbClr val="000000"/>
                </a:solidFill>
              </a:rPr>
              <a:t>Short recharging </a:t>
            </a:r>
            <a:r>
              <a:rPr lang="fi-FI" sz="1100" dirty="0" smtClean="0">
                <a:solidFill>
                  <a:srgbClr val="000000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Multiple discharges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High ambient tolerance</a:t>
            </a:r>
            <a:endParaRPr lang="fi-FI" sz="11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831" y="4887770"/>
            <a:ext cx="6984776" cy="989502"/>
          </a:xfrm>
          <a:prstGeom prst="rect">
            <a:avLst/>
          </a:prstGeom>
          <a:gradFill flip="none" rotWithShape="1">
            <a:gsLst>
              <a:gs pos="94000">
                <a:schemeClr val="accent1">
                  <a:tint val="23500"/>
                  <a:satMod val="160000"/>
                  <a:lumMod val="0"/>
                  <a:lumOff val="100000"/>
                </a:schemeClr>
              </a:gs>
              <a:gs pos="15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0000"/>
                </a:solidFill>
              </a:rPr>
              <a:t>VRLA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Still dominant and cheapest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Ambient temperature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Limited no of discharges</a:t>
            </a:r>
            <a:endParaRPr lang="fi-FI" sz="11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881" y="3735642"/>
            <a:ext cx="6984776" cy="989502"/>
          </a:xfrm>
          <a:prstGeom prst="rect">
            <a:avLst/>
          </a:prstGeom>
          <a:gradFill flip="none" rotWithShape="1">
            <a:gsLst>
              <a:gs pos="95000">
                <a:schemeClr val="bg2">
                  <a:lumMod val="50000"/>
                  <a:lumOff val="50000"/>
                </a:schemeClr>
              </a:gs>
              <a:gs pos="58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0000"/>
                </a:solidFill>
              </a:rPr>
              <a:t>Li-Ion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High Power density, Light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Multiple discharges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rgbClr val="000000"/>
                </a:solidFill>
              </a:rPr>
              <a:t>Higher ambient tolerance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952629" y="5808518"/>
            <a:ext cx="7435795" cy="644818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accent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rgbClr val="000000"/>
                </a:solidFill>
              </a:rPr>
              <a:t>Optimal back up time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681" y="3452319"/>
            <a:ext cx="1172266" cy="117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145" y="4781091"/>
            <a:ext cx="939263" cy="873949"/>
          </a:xfrm>
          <a:prstGeom prst="rect">
            <a:avLst/>
          </a:prstGeom>
        </p:spPr>
      </p:pic>
      <p:pic>
        <p:nvPicPr>
          <p:cNvPr id="12" name="Picture 11" descr="bus-elx-ds-10339-xl-product-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214" y="2222375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814" y="2033608"/>
            <a:ext cx="1395392" cy="139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1313710"/>
            <a:ext cx="5955686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0000"/>
                </a:solidFill>
              </a:rPr>
              <a:t>No matter what is the preferred energy source, Eaton UPSs are compatible with it! </a:t>
            </a:r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73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600" y="-34502"/>
            <a:ext cx="8762998" cy="573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/>
          </p:cNvSpPr>
          <p:nvPr/>
        </p:nvSpPr>
        <p:spPr bwMode="auto">
          <a:xfrm>
            <a:off x="409600" y="-34502"/>
            <a:ext cx="5943600" cy="812800"/>
          </a:xfrm>
          <a:prstGeom prst="rect">
            <a:avLst/>
          </a:prstGeom>
          <a:solidFill>
            <a:srgbClr val="0067C6">
              <a:alpha val="85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Eaton 93PM UPS</a:t>
            </a:r>
            <a:endParaRPr lang="en-US" sz="3200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88" y="1905001"/>
            <a:ext cx="3579812" cy="361223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Introducing the Eaton 93PM UPS, helping you to combat the costs of energy and the ever-increasing power demands of IT </a:t>
            </a:r>
            <a:r>
              <a:rPr lang="fi-FI" sz="2000" dirty="0" err="1" smtClean="0"/>
              <a:t>infrastructure</a:t>
            </a:r>
            <a:endParaRPr lang="fi-FI" sz="2000" dirty="0" smtClean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1800" b="1" dirty="0" smtClean="0">
                <a:solidFill>
                  <a:srgbClr val="3467CD"/>
                </a:solidFill>
              </a:rPr>
              <a:t>The argument for the </a:t>
            </a:r>
            <a:br>
              <a:rPr lang="fi-FI" sz="1800" b="1" dirty="0" smtClean="0">
                <a:solidFill>
                  <a:srgbClr val="3467CD"/>
                </a:solidFill>
              </a:rPr>
            </a:br>
            <a:r>
              <a:rPr lang="fi-FI" sz="1800" b="1" dirty="0" smtClean="0">
                <a:solidFill>
                  <a:srgbClr val="3467CD"/>
                </a:solidFill>
              </a:rPr>
              <a:t>93PM really adds up</a:t>
            </a:r>
          </a:p>
          <a:p>
            <a:pPr marL="0" indent="0">
              <a:buNone/>
            </a:pPr>
            <a:endParaRPr lang="fi-FI" sz="1800" b="1" dirty="0" smtClean="0">
              <a:solidFill>
                <a:srgbClr val="3467CD"/>
              </a:solidFill>
            </a:endParaRPr>
          </a:p>
          <a:p>
            <a:pPr marL="0" indent="0">
              <a:buNone/>
            </a:pPr>
            <a:endParaRPr lang="fi-FI" sz="2000" b="1" dirty="0">
              <a:solidFill>
                <a:srgbClr val="346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683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7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1" name="Picture 5" descr="eaton_signature_white on 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089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380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mak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5" y="-27384"/>
            <a:ext cx="8768004" cy="5735855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375708" y="-21166"/>
            <a:ext cx="7940708" cy="830791"/>
          </a:xfrm>
          <a:prstGeom prst="rect">
            <a:avLst/>
          </a:prstGeom>
          <a:solidFill>
            <a:srgbClr val="0067C6">
              <a:alpha val="88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375708" y="1124744"/>
            <a:ext cx="8768289" cy="46085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8" y="1374051"/>
            <a:ext cx="4913738" cy="3999165"/>
          </a:xfrm>
        </p:spPr>
        <p:txBody>
          <a:bodyPr/>
          <a:lstStyle/>
          <a:p>
            <a:endParaRPr lang="fi-FI" sz="1800" b="1" dirty="0" smtClean="0"/>
          </a:p>
          <a:p>
            <a:endParaRPr lang="fi-FI" sz="1800" b="1" dirty="0"/>
          </a:p>
          <a:p>
            <a:endParaRPr lang="fi-FI" sz="1800" b="1" dirty="0" smtClean="0"/>
          </a:p>
          <a:p>
            <a:endParaRPr lang="fi-FI" sz="1800" b="1" dirty="0"/>
          </a:p>
          <a:p>
            <a:endParaRPr lang="fi-FI" sz="1800" b="1" dirty="0" smtClean="0"/>
          </a:p>
          <a:p>
            <a:endParaRPr lang="fi-FI" sz="1800" b="1" dirty="0"/>
          </a:p>
          <a:p>
            <a:endParaRPr lang="fi-FI" sz="1800" b="1" dirty="0"/>
          </a:p>
          <a:p>
            <a:pPr>
              <a:spcBef>
                <a:spcPts val="600"/>
              </a:spcBef>
            </a:pPr>
            <a:endParaRPr lang="fi-FI" sz="1200" dirty="0" smtClean="0"/>
          </a:p>
          <a:p>
            <a:pPr>
              <a:spcBef>
                <a:spcPts val="600"/>
              </a:spcBef>
            </a:pPr>
            <a:r>
              <a:rPr lang="fi-FI" sz="1200" dirty="0" smtClean="0"/>
              <a:t>Complete range from </a:t>
            </a:r>
            <a:r>
              <a:rPr lang="fi-FI" sz="1200" dirty="0"/>
              <a:t>30 kVA to 2,0 MVA</a:t>
            </a:r>
            <a:endParaRPr lang="fi-FI" sz="1200" b="1" dirty="0"/>
          </a:p>
          <a:p>
            <a:pPr>
              <a:spcBef>
                <a:spcPts val="600"/>
              </a:spcBef>
            </a:pPr>
            <a:r>
              <a:rPr lang="fi-FI" sz="1200" dirty="0" smtClean="0"/>
              <a:t>Modular, scalable design</a:t>
            </a:r>
            <a:endParaRPr lang="fi-FI" sz="1200" dirty="0"/>
          </a:p>
          <a:p>
            <a:pPr>
              <a:spcBef>
                <a:spcPts val="600"/>
              </a:spcBef>
            </a:pPr>
            <a:r>
              <a:rPr lang="fi-FI" sz="1200" dirty="0" smtClean="0"/>
              <a:t>Up to 500 kVA </a:t>
            </a:r>
            <a:r>
              <a:rPr lang="fi-FI" sz="1200" dirty="0"/>
              <a:t>rated power </a:t>
            </a:r>
            <a:r>
              <a:rPr lang="fi-FI" sz="1200" dirty="0" smtClean="0"/>
              <a:t>in a </a:t>
            </a:r>
            <a:r>
              <a:rPr lang="fi-FI" sz="1200" dirty="0"/>
              <a:t>single </a:t>
            </a:r>
            <a:r>
              <a:rPr lang="fi-FI" sz="1200" dirty="0" smtClean="0"/>
              <a:t>frame</a:t>
            </a:r>
          </a:p>
          <a:p>
            <a:pPr>
              <a:spcBef>
                <a:spcPts val="600"/>
              </a:spcBef>
            </a:pPr>
            <a:r>
              <a:rPr lang="fi-FI" sz="1200" dirty="0" smtClean="0"/>
              <a:t>Made in Finland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Eaton 93PM UPS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6" y="1533143"/>
            <a:ext cx="4466132" cy="18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60032" y="1196752"/>
            <a:ext cx="4913738" cy="149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sz="1600" b="1" kern="0" dirty="0" smtClean="0"/>
              <a:t>Successful Eaton 93PM platform</a:t>
            </a:r>
          </a:p>
          <a:p>
            <a:pPr>
              <a:spcBef>
                <a:spcPts val="600"/>
              </a:spcBef>
            </a:pPr>
            <a:r>
              <a:rPr lang="fi-FI" sz="1200" dirty="0"/>
              <a:t>Global installed base &gt; 500 MVA</a:t>
            </a:r>
          </a:p>
          <a:p>
            <a:pPr>
              <a:spcBef>
                <a:spcPts val="600"/>
              </a:spcBef>
            </a:pPr>
            <a:r>
              <a:rPr lang="fi-FI" sz="1200" dirty="0"/>
              <a:t>Market leading online efficiency of 96,7%</a:t>
            </a:r>
          </a:p>
          <a:p>
            <a:pPr>
              <a:spcBef>
                <a:spcPts val="600"/>
              </a:spcBef>
            </a:pPr>
            <a:r>
              <a:rPr lang="fi-FI" sz="1200" dirty="0"/>
              <a:t>Key Eaton technologies (ESS, VMMS, HotSync)</a:t>
            </a:r>
          </a:p>
          <a:p>
            <a:pPr>
              <a:spcBef>
                <a:spcPts val="600"/>
              </a:spcBef>
            </a:pPr>
            <a:r>
              <a:rPr lang="fi-FI" sz="1200" dirty="0"/>
              <a:t>Intuitive LCD touchscreen user interface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"/>
          <a:stretch/>
        </p:blipFill>
        <p:spPr bwMode="auto">
          <a:xfrm>
            <a:off x="4572000" y="2636912"/>
            <a:ext cx="4421510" cy="3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324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1" cy="5735855"/>
            <a:chOff x="0" y="0"/>
            <a:chExt cx="9144001" cy="5735855"/>
          </a:xfrm>
        </p:grpSpPr>
        <p:pic>
          <p:nvPicPr>
            <p:cNvPr id="21" name="Picture 20" descr="slide maker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96" y="0"/>
              <a:ext cx="8768004" cy="5735855"/>
            </a:xfrm>
            <a:prstGeom prst="rect">
              <a:avLst/>
            </a:prstGeom>
          </p:spPr>
        </p:pic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1" y="1080119"/>
              <a:ext cx="9144000" cy="44644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990600"/>
              <a:ext cx="9144000" cy="4572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0" y="1052735"/>
              <a:ext cx="9144000" cy="44644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/>
          <p:cNvSpPr>
            <a:spLocks/>
          </p:cNvSpPr>
          <p:nvPr/>
        </p:nvSpPr>
        <p:spPr bwMode="auto">
          <a:xfrm>
            <a:off x="375708" y="-21166"/>
            <a:ext cx="7940708" cy="830791"/>
          </a:xfrm>
          <a:prstGeom prst="rect">
            <a:avLst/>
          </a:prstGeom>
          <a:solidFill>
            <a:srgbClr val="0067C6">
              <a:alpha val="88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Eaton 93PM UPS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374123" y="1215420"/>
            <a:ext cx="8768289" cy="46085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" name="Picture 2" descr="J:\ARCHIVES\DEPS\MARK\PROD_MGR\9_New Product - Projects\12_GiPa_93PM_400-500kVA\Marketing Materials\Images\Value wheel info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8" y="2222918"/>
            <a:ext cx="3056013" cy="2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72595696"/>
              </p:ext>
            </p:extLst>
          </p:nvPr>
        </p:nvGraphicFramePr>
        <p:xfrm>
          <a:off x="364380" y="1577989"/>
          <a:ext cx="5638800" cy="41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812573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21166"/>
            <a:ext cx="9144001" cy="5844012"/>
            <a:chOff x="0" y="-21166"/>
            <a:chExt cx="9144001" cy="5844012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0"/>
              <a:ext cx="9144001" cy="5822846"/>
              <a:chOff x="0" y="0"/>
              <a:chExt cx="9144001" cy="582284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29" name="Picture 28" descr="slide maker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Rectangle 39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8" name="Rectangle 27"/>
              <p:cNvSpPr>
                <a:spLocks/>
              </p:cNvSpPr>
              <p:nvPr/>
            </p:nvSpPr>
            <p:spPr bwMode="auto">
              <a:xfrm>
                <a:off x="375708" y="1124743"/>
                <a:ext cx="8768289" cy="4698103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7"/>
          <p:cNvSpPr>
            <a:spLocks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0" y="1052735"/>
            <a:ext cx="9144000" cy="4464497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Eaton 93PM UPS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8" y="1124744"/>
            <a:ext cx="4913738" cy="3999165"/>
          </a:xfrm>
        </p:spPr>
        <p:txBody>
          <a:bodyPr/>
          <a:lstStyle/>
          <a:p>
            <a:endParaRPr lang="fi-FI" sz="1800" b="1" dirty="0" smtClean="0"/>
          </a:p>
          <a:p>
            <a:r>
              <a:rPr lang="fi-FI" sz="2000" b="1" dirty="0" smtClean="0"/>
              <a:t>Key applications</a:t>
            </a:r>
            <a:endParaRPr lang="fi-FI" sz="1600" b="1" dirty="0"/>
          </a:p>
          <a:p>
            <a:pPr lvl="1"/>
            <a:r>
              <a:rPr lang="en-US" sz="1600" dirty="0" smtClean="0"/>
              <a:t>Medium </a:t>
            </a:r>
            <a:r>
              <a:rPr lang="en-US" sz="1600" dirty="0"/>
              <a:t>and large data </a:t>
            </a:r>
            <a:r>
              <a:rPr lang="en-US" sz="1600" dirty="0" smtClean="0"/>
              <a:t>centers</a:t>
            </a:r>
          </a:p>
          <a:p>
            <a:pPr lvl="1"/>
            <a:r>
              <a:rPr lang="en-US" sz="1600" dirty="0" smtClean="0"/>
              <a:t>Finance </a:t>
            </a:r>
            <a:r>
              <a:rPr lang="en-US" sz="1600" dirty="0"/>
              <a:t>and banking critical </a:t>
            </a:r>
            <a:r>
              <a:rPr lang="en-US" sz="1600" dirty="0" smtClean="0"/>
              <a:t>infrastructure</a:t>
            </a:r>
          </a:p>
          <a:p>
            <a:pPr lvl="1"/>
            <a:r>
              <a:rPr lang="en-US" sz="1600" dirty="0" smtClean="0"/>
              <a:t>Commercial </a:t>
            </a:r>
            <a:r>
              <a:rPr lang="en-US" sz="1600" dirty="0"/>
              <a:t>buildings and industrial </a:t>
            </a:r>
            <a:r>
              <a:rPr lang="en-US" sz="1600" dirty="0" smtClean="0"/>
              <a:t>complexes</a:t>
            </a:r>
            <a:endParaRPr lang="fi-FI" sz="1600" dirty="0"/>
          </a:p>
          <a:p>
            <a:pPr lvl="1"/>
            <a:r>
              <a:rPr lang="fi-FI" sz="1600" dirty="0" smtClean="0"/>
              <a:t>Healthcare</a:t>
            </a:r>
          </a:p>
          <a:p>
            <a:pPr lvl="1"/>
            <a:r>
              <a:rPr lang="fi-FI" sz="1600" dirty="0" smtClean="0"/>
              <a:t>Telecommunications installations</a:t>
            </a:r>
          </a:p>
          <a:p>
            <a:pPr lvl="1"/>
            <a:r>
              <a:rPr lang="fi-FI" sz="1600" dirty="0" smtClean="0"/>
              <a:t>Process </a:t>
            </a:r>
            <a:r>
              <a:rPr lang="fi-FI" sz="1600" dirty="0"/>
              <a:t>control equipment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5521" y="2308504"/>
            <a:ext cx="7366959" cy="3928808"/>
            <a:chOff x="691240" y="1588424"/>
            <a:chExt cx="7366959" cy="392880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787367" y="3796312"/>
              <a:ext cx="2880320" cy="360040"/>
            </a:xfrm>
            <a:prstGeom prst="rect">
              <a:avLst/>
            </a:prstGeom>
            <a:solidFill>
              <a:srgbClr val="3467C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93PM 30 – 2000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 kVA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32" name="Picture 2" descr="C:\Jussi\Trident\pictures\9395P 1100-suor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023" y="1588424"/>
              <a:ext cx="2932176" cy="1703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 bwMode="auto">
            <a:xfrm>
              <a:off x="4291640" y="3292256"/>
              <a:ext cx="2866020" cy="360040"/>
            </a:xfrm>
            <a:prstGeom prst="rect">
              <a:avLst/>
            </a:prstGeom>
            <a:solidFill>
              <a:srgbClr val="3467C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9395P 250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 – 6000 kVA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5515776" y="3773669"/>
              <a:ext cx="2417701" cy="1606818"/>
              <a:chOff x="1338673" y="4303624"/>
              <a:chExt cx="1841899" cy="1224136"/>
            </a:xfrm>
          </p:grpSpPr>
          <p:pic>
            <p:nvPicPr>
              <p:cNvPr id="37" name="Picture 2" descr="J:\ARCHIVES\DEPS\MARK\PROD_MGR\9_New Product - Projects\12_GiPa_93PM_400-500kVA\Marketing Materials\Images\PUNE\50kW &amp; 200kW round 2\93PM 50kw and 200kW Final\200kw_Front (no background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673" y="4356970"/>
                <a:ext cx="1108984" cy="1108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" descr="J:\ARCHIVES\DEPS\MARK\PROD_MGR\9_New Product - Projects\12_GiPa_93PM_400-500kVA\Marketing Materials\Images\PUNE\400-500kVA round 2\400-500kw_Front_View_LR (no background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6436" y="4303624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Rectangle 34"/>
            <p:cNvSpPr/>
            <p:nvPr/>
          </p:nvSpPr>
          <p:spPr bwMode="auto">
            <a:xfrm>
              <a:off x="1869619" y="4293096"/>
              <a:ext cx="1925859" cy="360040"/>
            </a:xfrm>
            <a:prstGeom prst="rect">
              <a:avLst/>
            </a:prstGeom>
            <a:solidFill>
              <a:srgbClr val="3467C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93PS 8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 – 160 kVA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40" y="3789040"/>
              <a:ext cx="854189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0956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21166"/>
            <a:ext cx="9144001" cy="5844012"/>
            <a:chOff x="0" y="-21166"/>
            <a:chExt cx="9144001" cy="5844012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0"/>
              <a:ext cx="9144001" cy="5822846"/>
              <a:chOff x="0" y="0"/>
              <a:chExt cx="9144001" cy="582284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29" name="Picture 28" descr="slide maker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Rectangle 39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8" name="Rectangle 27"/>
              <p:cNvSpPr>
                <a:spLocks/>
              </p:cNvSpPr>
              <p:nvPr/>
            </p:nvSpPr>
            <p:spPr bwMode="auto">
              <a:xfrm>
                <a:off x="375708" y="1124743"/>
                <a:ext cx="8768289" cy="4698103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7"/>
          <p:cNvSpPr>
            <a:spLocks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0" y="1052735"/>
            <a:ext cx="9144000" cy="4464497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Eaton 93PM UPS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61334" cy="406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500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1166"/>
            <a:ext cx="9144001" cy="5844012"/>
            <a:chOff x="0" y="-21166"/>
            <a:chExt cx="9144001" cy="584401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1" cy="5822846"/>
              <a:chOff x="0" y="0"/>
              <a:chExt cx="9144001" cy="582284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17" name="Picture 16" descr="slide maker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Rectangle 19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Rectangle 20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" name="Rectangle 15"/>
              <p:cNvSpPr>
                <a:spLocks/>
              </p:cNvSpPr>
              <p:nvPr/>
            </p:nvSpPr>
            <p:spPr bwMode="auto">
              <a:xfrm>
                <a:off x="375708" y="1124743"/>
                <a:ext cx="8768289" cy="4698103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Lowest Total Cost of Ownership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 smtClean="0"/>
              <a:t>Eaton 93PM UPS offers technologies that </a:t>
            </a:r>
            <a:r>
              <a:rPr lang="en-US" altLang="en-US" sz="2000" dirty="0"/>
              <a:t>help </a:t>
            </a:r>
            <a:r>
              <a:rPr lang="en-US" altLang="en-US" sz="2000" dirty="0" smtClean="0"/>
              <a:t>you </a:t>
            </a:r>
            <a:r>
              <a:rPr lang="en-US" altLang="en-US" sz="2000" dirty="0" smtClean="0">
                <a:solidFill>
                  <a:srgbClr val="0067C6"/>
                </a:solidFill>
              </a:rPr>
              <a:t>significantly </a:t>
            </a:r>
            <a:r>
              <a:rPr lang="en-US" altLang="en-US" sz="2000" dirty="0">
                <a:solidFill>
                  <a:srgbClr val="0067C6"/>
                </a:solidFill>
              </a:rPr>
              <a:t>lower the </a:t>
            </a:r>
            <a:r>
              <a:rPr lang="en-US" altLang="en-US" sz="2000" dirty="0" smtClean="0">
                <a:solidFill>
                  <a:srgbClr val="0067C6"/>
                </a:solidFill>
              </a:rPr>
              <a:t>Total Cost of Ownership</a:t>
            </a:r>
            <a:r>
              <a:rPr lang="en-US" altLang="en-US" sz="2000" dirty="0" smtClean="0"/>
              <a:t> (TCO)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your UPS </a:t>
            </a:r>
            <a:r>
              <a:rPr lang="en-US" altLang="en-US" sz="2000" dirty="0"/>
              <a:t>system</a:t>
            </a:r>
          </a:p>
          <a:p>
            <a:pPr marL="357187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marL="242887" indent="-285750">
              <a:lnSpc>
                <a:spcPct val="90000"/>
              </a:lnSpc>
            </a:pPr>
            <a:r>
              <a:rPr lang="fi-FI" altLang="en-US" sz="1600" dirty="0" smtClean="0"/>
              <a:t>High </a:t>
            </a:r>
            <a:r>
              <a:rPr lang="fi-FI" altLang="en-US" sz="1600" dirty="0"/>
              <a:t>Double Conversion </a:t>
            </a:r>
            <a:r>
              <a:rPr lang="fi-FI" altLang="en-US" sz="1600" dirty="0" smtClean="0"/>
              <a:t>efficiency</a:t>
            </a:r>
          </a:p>
          <a:p>
            <a:pPr marL="357187" lvl="1" indent="0">
              <a:lnSpc>
                <a:spcPct val="90000"/>
              </a:lnSpc>
              <a:buNone/>
            </a:pPr>
            <a:r>
              <a:rPr lang="fi-FI" altLang="en-US" sz="1200" dirty="0" smtClean="0"/>
              <a:t>A </a:t>
            </a:r>
            <a:r>
              <a:rPr lang="fi-FI" altLang="en-US" sz="1200" dirty="0"/>
              <a:t>result of successful implementation of 3 level IGBT </a:t>
            </a:r>
            <a:r>
              <a:rPr lang="fi-FI" altLang="en-US" sz="1200" dirty="0" smtClean="0"/>
              <a:t>technology</a:t>
            </a:r>
          </a:p>
          <a:p>
            <a:pPr marL="242887" indent="-285750">
              <a:lnSpc>
                <a:spcPct val="90000"/>
              </a:lnSpc>
              <a:spcBef>
                <a:spcPts val="1800"/>
              </a:spcBef>
            </a:pPr>
            <a:r>
              <a:rPr lang="en-US" altLang="en-US" sz="1600" dirty="0" smtClean="0"/>
              <a:t>Variable </a:t>
            </a:r>
            <a:r>
              <a:rPr lang="en-US" altLang="en-US" sz="1600" dirty="0"/>
              <a:t>Module Management System (VMMS)</a:t>
            </a:r>
          </a:p>
          <a:p>
            <a:pPr marL="357187" lvl="1" indent="0">
              <a:lnSpc>
                <a:spcPct val="90000"/>
              </a:lnSpc>
              <a:buNone/>
            </a:pPr>
            <a:r>
              <a:rPr lang="en-US" altLang="en-US" sz="1200" dirty="0" err="1"/>
              <a:t>Maximised</a:t>
            </a:r>
            <a:r>
              <a:rPr lang="en-US" altLang="en-US" sz="1200" dirty="0"/>
              <a:t> efficiency in double conversion </a:t>
            </a:r>
            <a:r>
              <a:rPr lang="en-US" altLang="en-US" sz="1200" dirty="0" smtClean="0"/>
              <a:t>mode – even on lower load levels</a:t>
            </a:r>
          </a:p>
          <a:p>
            <a:pPr marL="242887" indent="-285750">
              <a:spcBef>
                <a:spcPts val="1800"/>
              </a:spcBef>
            </a:pPr>
            <a:r>
              <a:rPr lang="en-US" altLang="en-US" sz="1600" dirty="0" smtClean="0"/>
              <a:t>Energy </a:t>
            </a:r>
            <a:r>
              <a:rPr lang="en-US" altLang="en-US" sz="1600" dirty="0"/>
              <a:t>Saver System (</a:t>
            </a:r>
            <a:r>
              <a:rPr lang="en-US" altLang="en-US" sz="1600" dirty="0" smtClean="0"/>
              <a:t>ESS)</a:t>
            </a:r>
          </a:p>
          <a:p>
            <a:pPr marL="357187" lvl="1" indent="0">
              <a:buNone/>
            </a:pPr>
            <a:r>
              <a:rPr lang="en-US" altLang="en-US" sz="1200" dirty="0" smtClean="0"/>
              <a:t>The </a:t>
            </a:r>
            <a:r>
              <a:rPr lang="en-US" altLang="en-US" sz="1200" dirty="0"/>
              <a:t>ultimate savings = up to 99,3% </a:t>
            </a:r>
            <a:r>
              <a:rPr lang="en-US" altLang="en-US" sz="1200" dirty="0" smtClean="0"/>
              <a:t>efficiency</a:t>
            </a:r>
          </a:p>
          <a:p>
            <a:pPr marL="242887" indent="-285750">
              <a:spcBef>
                <a:spcPts val="1800"/>
              </a:spcBef>
            </a:pPr>
            <a:r>
              <a:rPr lang="en-US" altLang="en-US" sz="1600" dirty="0" smtClean="0"/>
              <a:t>Easy </a:t>
            </a:r>
            <a:r>
              <a:rPr lang="en-US" altLang="en-US" sz="1600" dirty="0"/>
              <a:t>Capacity Test (</a:t>
            </a:r>
            <a:r>
              <a:rPr lang="en-US" altLang="en-US" sz="1600" dirty="0" smtClean="0"/>
              <a:t>ECT)</a:t>
            </a:r>
          </a:p>
          <a:p>
            <a:pPr marL="357187" lvl="1" indent="0">
              <a:buNone/>
            </a:pPr>
            <a:r>
              <a:rPr lang="en-US" altLang="en-US" sz="1200" dirty="0" smtClean="0"/>
              <a:t>Savings </a:t>
            </a:r>
            <a:r>
              <a:rPr lang="en-US" altLang="en-US" sz="1200" dirty="0"/>
              <a:t>through reducing the need of external equipment in annual battery autonomy tests</a:t>
            </a:r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24" name="Picture 6" descr="J:\ARCHIVES\DEPS\MARK\PROD_MGR\9_New Product - Projects\12_GiPa_93PM_400-500kVA\Marketing Materials\Images\Efficiency infograph (white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23" y="2420887"/>
            <a:ext cx="1233049" cy="4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J:\ARCHIVES\DEPS\MARK\PROD_MGR\9_New Product - Projects\12_GiPa_93PM_400-500kVA\Marketing Materials\Images\Payback time infograph (blue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73" y="3257550"/>
            <a:ext cx="1754374" cy="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J:\ARCHIVES\DEPS\MARK\PROD_MGR\9_New Product - Projects\12_GiPa_93PM_400-500kVA\Marketing Materials\Images\ECT infograph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8" y="5266042"/>
            <a:ext cx="5505029" cy="11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01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1166"/>
            <a:ext cx="9144001" cy="5970446"/>
            <a:chOff x="0" y="-21166"/>
            <a:chExt cx="9144001" cy="5970446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1" cy="5949280"/>
              <a:chOff x="0" y="0"/>
              <a:chExt cx="9144001" cy="59492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17" name="Picture 16" descr="slide maker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Rectangle 19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Rectangle 20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" name="Rectangle 15"/>
              <p:cNvSpPr>
                <a:spLocks/>
              </p:cNvSpPr>
              <p:nvPr/>
            </p:nvSpPr>
            <p:spPr bwMode="auto">
              <a:xfrm>
                <a:off x="375708" y="1124744"/>
                <a:ext cx="8768289" cy="4824536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Lowest Total Cost of Ownership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9788" y="1066800"/>
            <a:ext cx="7923212" cy="4695825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Industry leading energy efficiency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Power is a major operating expense for data centres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793007"/>
            <a:ext cx="646767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rgbClr val="0067C6"/>
                </a:solidFill>
              </a:rPr>
              <a:t>Eaton 93PM Efficiency </a:t>
            </a:r>
            <a:endParaRPr lang="fi-FI" dirty="0">
              <a:solidFill>
                <a:srgbClr val="0067C6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75656" y="2153047"/>
            <a:ext cx="6467675" cy="4031525"/>
            <a:chOff x="1475656" y="2276872"/>
            <a:chExt cx="6467675" cy="4031525"/>
          </a:xfrm>
        </p:grpSpPr>
        <p:grpSp>
          <p:nvGrpSpPr>
            <p:cNvPr id="3" name="Group 2"/>
            <p:cNvGrpSpPr/>
            <p:nvPr/>
          </p:nvGrpSpPr>
          <p:grpSpPr>
            <a:xfrm>
              <a:off x="1475656" y="2276872"/>
              <a:ext cx="6467675" cy="4031525"/>
              <a:chOff x="1213714" y="2322766"/>
              <a:chExt cx="7318726" cy="4607589"/>
            </a:xfrm>
          </p:grpSpPr>
          <p:pic>
            <p:nvPicPr>
              <p:cNvPr id="1026" name="Picture 2" descr="J:\ARCHIVES\DEPS\MARK\PROD_MGR\9_New Product - Projects\12_GiPa_93PM_400-500kVA\Marketing Materials\Images\Efficiency curve infograph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714" y="2322766"/>
                <a:ext cx="7318726" cy="3626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2987824" y="2636912"/>
                <a:ext cx="1584176" cy="2664296"/>
              </a:xfrm>
              <a:prstGeom prst="rect">
                <a:avLst/>
              </a:prstGeom>
              <a:solidFill>
                <a:srgbClr val="DEA900">
                  <a:alpha val="3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endPara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714" y="5949280"/>
                <a:ext cx="7318726" cy="98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" name="Straight Connector 6"/>
            <p:cNvCxnSpPr/>
            <p:nvPr/>
          </p:nvCxnSpPr>
          <p:spPr bwMode="auto">
            <a:xfrm>
              <a:off x="2438479" y="2874277"/>
              <a:ext cx="5046329" cy="0"/>
            </a:xfrm>
            <a:prstGeom prst="line">
              <a:avLst/>
            </a:prstGeom>
            <a:ln>
              <a:solidFill>
                <a:srgbClr val="B2B2B2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49460" y="2742221"/>
              <a:ext cx="466794" cy="26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 smtClean="0">
                  <a:solidFill>
                    <a:srgbClr val="F3F3F3"/>
                  </a:solidFill>
                  <a:latin typeface="+mn-lt"/>
                </a:rPr>
                <a:t>97%</a:t>
              </a:r>
              <a:endParaRPr lang="fi-FI" sz="1100" dirty="0">
                <a:solidFill>
                  <a:srgbClr val="F3F3F3"/>
                </a:solidFill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08539" y="4357737"/>
            <a:ext cx="1528536" cy="21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Typical UPS operating range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6208315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Total cost of ownership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" y="1268760"/>
            <a:ext cx="74409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093296"/>
            <a:ext cx="331236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90" y="1628800"/>
            <a:ext cx="4743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2792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1166"/>
            <a:ext cx="9144001" cy="5898438"/>
            <a:chOff x="0" y="-21166"/>
            <a:chExt cx="9144001" cy="5898438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1" cy="5877272"/>
              <a:chOff x="0" y="0"/>
              <a:chExt cx="9144001" cy="587727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9144001" cy="5735855"/>
                <a:chOff x="0" y="0"/>
                <a:chExt cx="9144001" cy="5735855"/>
              </a:xfrm>
            </p:grpSpPr>
            <p:pic>
              <p:nvPicPr>
                <p:cNvPr id="17" name="Picture 16" descr="slide maker2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996" y="0"/>
                  <a:ext cx="8768004" cy="5735855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>
                  <a:spLocks/>
                </p:cNvSpPr>
                <p:nvPr/>
              </p:nvSpPr>
              <p:spPr bwMode="auto">
                <a:xfrm>
                  <a:off x="1" y="1080119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Rectangle 19"/>
                <p:cNvSpPr>
                  <a:spLocks/>
                </p:cNvSpPr>
                <p:nvPr/>
              </p:nvSpPr>
              <p:spPr bwMode="auto">
                <a:xfrm>
                  <a:off x="0" y="990600"/>
                  <a:ext cx="91440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Rectangle 20"/>
                <p:cNvSpPr>
                  <a:spLocks/>
                </p:cNvSpPr>
                <p:nvPr/>
              </p:nvSpPr>
              <p:spPr bwMode="auto">
                <a:xfrm>
                  <a:off x="0" y="1052735"/>
                  <a:ext cx="9144000" cy="44644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" name="Rectangle 15"/>
              <p:cNvSpPr>
                <a:spLocks/>
              </p:cNvSpPr>
              <p:nvPr/>
            </p:nvSpPr>
            <p:spPr bwMode="auto">
              <a:xfrm>
                <a:off x="375708" y="1124744"/>
                <a:ext cx="8768289" cy="475252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375708" y="-21166"/>
              <a:ext cx="7940708" cy="830791"/>
            </a:xfrm>
            <a:prstGeom prst="rect">
              <a:avLst/>
            </a:prstGeom>
            <a:solidFill>
              <a:srgbClr val="0067C6">
                <a:alpha val="88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6"/>
          <p:cNvSpPr>
            <a:spLocks/>
          </p:cNvSpPr>
          <p:nvPr/>
        </p:nvSpPr>
        <p:spPr bwMode="auto">
          <a:xfrm>
            <a:off x="762000" y="215900"/>
            <a:ext cx="6096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Scalability</a:t>
            </a:r>
            <a:endParaRPr lang="en-US" sz="3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9788" y="1066800"/>
            <a:ext cx="4668316" cy="4695825"/>
          </a:xfrm>
        </p:spPr>
        <p:txBody>
          <a:bodyPr/>
          <a:lstStyle/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Mix </a:t>
            </a:r>
            <a:r>
              <a:rPr lang="fi-FI" sz="2000" b="1" dirty="0"/>
              <a:t>and </a:t>
            </a:r>
            <a:r>
              <a:rPr lang="fi-FI" sz="2000" b="1" dirty="0" smtClean="0"/>
              <a:t>match</a:t>
            </a:r>
            <a:endParaRPr lang="fi-FI" sz="2000" dirty="0"/>
          </a:p>
          <a:p>
            <a:r>
              <a:rPr lang="fi-FI" sz="1600" dirty="0" smtClean="0"/>
              <a:t>Size </a:t>
            </a:r>
            <a:r>
              <a:rPr lang="fi-FI" sz="1600" dirty="0"/>
              <a:t>static bypass to match </a:t>
            </a:r>
            <a:r>
              <a:rPr lang="en-US" sz="1600" dirty="0"/>
              <a:t>higher fault current levels of the </a:t>
            </a:r>
            <a:r>
              <a:rPr lang="en-US" sz="1600" dirty="0" smtClean="0"/>
              <a:t>installation</a:t>
            </a:r>
            <a:endParaRPr lang="fi-FI" sz="1600" dirty="0"/>
          </a:p>
          <a:p>
            <a:r>
              <a:rPr lang="fi-FI" sz="1600" dirty="0"/>
              <a:t>Optimize the number of power modules (UPM’s) to needed </a:t>
            </a:r>
            <a:r>
              <a:rPr lang="fi-FI" sz="1600" dirty="0" smtClean="0"/>
              <a:t>capacity</a:t>
            </a:r>
          </a:p>
          <a:p>
            <a:r>
              <a:rPr lang="fi-FI" sz="1600" dirty="0" smtClean="0"/>
              <a:t>Increase capacity at any time, simply by more adding power modules</a:t>
            </a:r>
          </a:p>
          <a:p>
            <a:r>
              <a:rPr lang="fi-FI" sz="1600" dirty="0" smtClean="0"/>
              <a:t>The </a:t>
            </a:r>
            <a:r>
              <a:rPr lang="fi-FI" sz="1600" dirty="0"/>
              <a:t>static bypass is always rated </a:t>
            </a:r>
            <a:r>
              <a:rPr lang="fi-FI" sz="1600" dirty="0" smtClean="0"/>
              <a:t>at the UPS’s maximum capacity</a:t>
            </a:r>
            <a:endParaRPr lang="fi-FI" sz="1600" dirty="0"/>
          </a:p>
          <a:p>
            <a:r>
              <a:rPr lang="fi-FI" sz="1600" dirty="0"/>
              <a:t>Parallel up to 4 UPS’s in the same </a:t>
            </a:r>
            <a:r>
              <a:rPr lang="fi-FI" sz="1600" dirty="0" smtClean="0"/>
              <a:t>system</a:t>
            </a:r>
            <a:endParaRPr lang="fi-FI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580112" y="2994237"/>
            <a:ext cx="3393071" cy="3622165"/>
            <a:chOff x="4377720" y="1412776"/>
            <a:chExt cx="4516486" cy="4516486"/>
          </a:xfrm>
        </p:grpSpPr>
        <p:grpSp>
          <p:nvGrpSpPr>
            <p:cNvPr id="18" name="Group 17"/>
            <p:cNvGrpSpPr/>
            <p:nvPr/>
          </p:nvGrpSpPr>
          <p:grpSpPr>
            <a:xfrm>
              <a:off x="4377720" y="1412776"/>
              <a:ext cx="4516486" cy="4516486"/>
              <a:chOff x="4377720" y="1474621"/>
              <a:chExt cx="4516486" cy="4516486"/>
            </a:xfrm>
          </p:grpSpPr>
          <p:pic>
            <p:nvPicPr>
              <p:cNvPr id="23" name="Picture 2" descr="J:\ARCHIVES\DEPS\MARK\PROD_MGR\9_New Product - Projects\12_GiPa_93PM_400-500kVA\Marketing Materials\Images\PUNE\400-500kVA round 2\400-500kw_Front_Ope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720" y="1474621"/>
                <a:ext cx="4516486" cy="4516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 bwMode="auto">
              <a:xfrm>
                <a:off x="6206962" y="4653136"/>
                <a:ext cx="979677" cy="625624"/>
              </a:xfrm>
              <a:prstGeom prst="rect">
                <a:avLst/>
              </a:prstGeom>
              <a:solidFill>
                <a:srgbClr val="3467CD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206962" y="4027512"/>
                <a:ext cx="979677" cy="625624"/>
              </a:xfrm>
              <a:prstGeom prst="rect">
                <a:avLst/>
              </a:prstGeom>
              <a:solidFill>
                <a:srgbClr val="3467CD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2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206962" y="2492896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206961" y="1867272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280953" y="4653136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280953" y="4027512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6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280953" y="2492896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7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7280952" y="1867272"/>
                <a:ext cx="979677" cy="62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buSzTx/>
                  <a:buFontTx/>
                  <a:buNone/>
                  <a:tabLst/>
                </a:pPr>
                <a:r>
                  <a:rPr kumimoji="0" lang="fi-FI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8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 bwMode="auto">
            <a:xfrm>
              <a:off x="6206962" y="3056675"/>
              <a:ext cx="2053667" cy="90899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lang="fi-FI" dirty="0" smtClean="0"/>
                <a:t>Fully rated</a:t>
              </a:r>
              <a:br>
                <a:rPr lang="fi-FI" dirty="0" smtClean="0"/>
              </a:br>
              <a:r>
                <a:rPr lang="fi-FI" dirty="0" smtClean="0"/>
                <a:t>Static Switch</a:t>
              </a:r>
              <a:endPara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206961" y="2431051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206960" y="1805427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280952" y="4591291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280952" y="3965667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280952" y="2431051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280951" y="1805427"/>
              <a:ext cx="979677" cy="625624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83528" y="2007890"/>
            <a:ext cx="1537585" cy="864096"/>
            <a:chOff x="7027910" y="6813376"/>
            <a:chExt cx="735995" cy="864096"/>
          </a:xfrm>
        </p:grpSpPr>
        <p:sp>
          <p:nvSpPr>
            <p:cNvPr id="4" name="Rectangle 3"/>
            <p:cNvSpPr/>
            <p:nvPr/>
          </p:nvSpPr>
          <p:spPr bwMode="auto">
            <a:xfrm>
              <a:off x="7027911" y="6813376"/>
              <a:ext cx="735994" cy="432048"/>
            </a:xfrm>
            <a:prstGeom prst="rect">
              <a:avLst/>
            </a:prstGeom>
            <a:solidFill>
              <a:srgbClr val="3467C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Day 1 capacity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027910" y="7245424"/>
              <a:ext cx="735994" cy="432048"/>
            </a:xfrm>
            <a:prstGeom prst="rect">
              <a:avLst/>
            </a:prstGeom>
            <a:solidFill>
              <a:srgbClr val="3467CD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</a:pPr>
              <a:r>
                <a:rPr kumimoji="0" lang="fi-FI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Day 2 capacity</a:t>
              </a:r>
            </a:p>
          </p:txBody>
        </p:sp>
      </p:grpSp>
      <p:pic>
        <p:nvPicPr>
          <p:cNvPr id="40" name="Picture 3" descr="J:\ARCHIVES\DEPS\MARK\PROD_MGR\9_New Product - Projects\12_GiPa_93PM_400-500kVA\Marketing Materials\Images\Scalability info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" y="4616832"/>
            <a:ext cx="2645162" cy="16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87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_Template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PS template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25000"/>
          </a:schemeClr>
        </a:solidFill>
        <a:ln w="12700" cap="flat" cmpd="sng" algn="ctr">
          <a:solidFill>
            <a:schemeClr val="accent1">
              <a:alpha val="25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PS template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25000"/>
          </a:schemeClr>
        </a:solidFill>
        <a:ln w="12700" cap="flat" cmpd="sng" algn="ctr">
          <a:solidFill>
            <a:schemeClr val="accent1">
              <a:alpha val="25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Eaton_Template</Template>
  <TotalTime>11987</TotalTime>
  <Words>648</Words>
  <Application>Microsoft Office PowerPoint</Application>
  <PresentationFormat>On-screen Show (4:3)</PresentationFormat>
  <Paragraphs>166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Eaton_Template</vt:lpstr>
      <vt:lpstr>UPS template</vt:lpstr>
      <vt:lpstr>1_UPS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cost of ownership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source options</vt:lpstr>
      <vt:lpstr>PowerPoint Presentation</vt:lpstr>
      <vt:lpstr>PowerPoint Presentation</vt:lpstr>
    </vt:vector>
  </TitlesOfParts>
  <Company>Eaton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Hermunen, Elina</dc:creator>
  <cp:lastModifiedBy>Kärkkäinen, Joel</cp:lastModifiedBy>
  <cp:revision>448</cp:revision>
  <cp:lastPrinted>2013-08-28T12:57:59Z</cp:lastPrinted>
  <dcterms:created xsi:type="dcterms:W3CDTF">2013-07-08T06:19:30Z</dcterms:created>
  <dcterms:modified xsi:type="dcterms:W3CDTF">2017-09-27T10:29:18Z</dcterms:modified>
</cp:coreProperties>
</file>