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4"/>
  </p:notesMasterIdLst>
  <p:sldIdLst>
    <p:sldId id="305" r:id="rId2"/>
    <p:sldId id="380" r:id="rId3"/>
    <p:sldId id="381" r:id="rId4"/>
    <p:sldId id="383" r:id="rId5"/>
    <p:sldId id="401" r:id="rId6"/>
    <p:sldId id="402"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40" r:id="rId21"/>
    <p:sldId id="441"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7" r:id="rId40"/>
    <p:sldId id="438" r:id="rId41"/>
    <p:sldId id="439" r:id="rId42"/>
    <p:sldId id="259" r:id="rId43"/>
  </p:sldIdLst>
  <p:sldSz cx="9144000" cy="6858000" type="screen4x3"/>
  <p:notesSz cx="7010400" cy="9296400"/>
  <p:defaultTextStyle>
    <a:defPPr>
      <a:defRPr lang="en-US"/>
    </a:defPPr>
    <a:lvl1pPr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1pPr>
    <a:lvl2pPr marL="4572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2pPr>
    <a:lvl3pPr marL="9144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3pPr>
    <a:lvl4pPr marL="13716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4pPr>
    <a:lvl5pPr marL="18288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C6"/>
    <a:srgbClr val="3467C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8" autoAdjust="0"/>
    <p:restoredTop sz="75044" autoAdjust="0"/>
  </p:normalViewPr>
  <p:slideViewPr>
    <p:cSldViewPr>
      <p:cViewPr>
        <p:scale>
          <a:sx n="60" d="100"/>
          <a:sy n="60" d="100"/>
        </p:scale>
        <p:origin x="-1248"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7332"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7" rIns="93176" bIns="46587" numCol="1" anchor="t" anchorCtr="0" compatLnSpc="1">
            <a:prstTxWarp prst="textNoShape">
              <a:avLst/>
            </a:prstTxWarp>
          </a:bodyPr>
          <a:lstStyle>
            <a:lvl1pPr defTabSz="931804">
              <a:lnSpc>
                <a:spcPct val="100000"/>
              </a:lnSpc>
              <a:spcBef>
                <a:spcPct val="0"/>
              </a:spcBef>
              <a:buClrTx/>
              <a:defRPr sz="1300"/>
            </a:lvl1pPr>
          </a:lstStyle>
          <a:p>
            <a:pPr>
              <a:defRPr/>
            </a:pPr>
            <a:endParaRPr lang="en-US"/>
          </a:p>
        </p:txBody>
      </p:sp>
      <p:sp>
        <p:nvSpPr>
          <p:cNvPr id="38915" name="Rectangle 3"/>
          <p:cNvSpPr>
            <a:spLocks noGrp="1" noChangeArrowheads="1"/>
          </p:cNvSpPr>
          <p:nvPr>
            <p:ph type="dt" idx="1"/>
          </p:nvPr>
        </p:nvSpPr>
        <p:spPr bwMode="auto">
          <a:xfrm>
            <a:off x="3971544" y="0"/>
            <a:ext cx="3037332"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7" rIns="93176" bIns="46587" numCol="1" anchor="t" anchorCtr="0" compatLnSpc="1">
            <a:prstTxWarp prst="textNoShape">
              <a:avLst/>
            </a:prstTxWarp>
          </a:bodyPr>
          <a:lstStyle>
            <a:lvl1pPr algn="r" defTabSz="931804">
              <a:lnSpc>
                <a:spcPct val="100000"/>
              </a:lnSpc>
              <a:spcBef>
                <a:spcPct val="0"/>
              </a:spcBef>
              <a:buClrTx/>
              <a:defRPr sz="13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7" rIns="93176"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0042"/>
            <a:ext cx="3037332"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7" rIns="93176" bIns="46587" numCol="1" anchor="b" anchorCtr="0" compatLnSpc="1">
            <a:prstTxWarp prst="textNoShape">
              <a:avLst/>
            </a:prstTxWarp>
          </a:bodyPr>
          <a:lstStyle>
            <a:lvl1pPr defTabSz="931804">
              <a:lnSpc>
                <a:spcPct val="100000"/>
              </a:lnSpc>
              <a:spcBef>
                <a:spcPct val="0"/>
              </a:spcBef>
              <a:buClrTx/>
              <a:defRPr sz="1300"/>
            </a:lvl1pPr>
          </a:lstStyle>
          <a:p>
            <a:pPr>
              <a:defRPr/>
            </a:pPr>
            <a:endParaRPr lang="en-US"/>
          </a:p>
        </p:txBody>
      </p:sp>
      <p:sp>
        <p:nvSpPr>
          <p:cNvPr id="38919" name="Rectangle 7"/>
          <p:cNvSpPr>
            <a:spLocks noGrp="1" noChangeArrowheads="1"/>
          </p:cNvSpPr>
          <p:nvPr>
            <p:ph type="sldNum" sz="quarter" idx="5"/>
          </p:nvPr>
        </p:nvSpPr>
        <p:spPr bwMode="auto">
          <a:xfrm>
            <a:off x="3971544" y="8830042"/>
            <a:ext cx="3037332"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7" rIns="93176" bIns="46587" numCol="1" anchor="b" anchorCtr="0" compatLnSpc="1">
            <a:prstTxWarp prst="textNoShape">
              <a:avLst/>
            </a:prstTxWarp>
          </a:bodyPr>
          <a:lstStyle>
            <a:lvl1pPr algn="r" defTabSz="931804">
              <a:lnSpc>
                <a:spcPct val="100000"/>
              </a:lnSpc>
              <a:spcBef>
                <a:spcPct val="0"/>
              </a:spcBef>
              <a:buClrTx/>
              <a:defRPr sz="1300"/>
            </a:lvl1pPr>
          </a:lstStyle>
          <a:p>
            <a:pPr>
              <a:defRPr/>
            </a:pPr>
            <a:fld id="{1F92D7EA-2434-4756-8E3A-6200E463230D}" type="slidenum">
              <a:rPr lang="en-US"/>
              <a:pPr>
                <a:defRPr/>
              </a:pPr>
              <a:t>‹#›</a:t>
            </a:fld>
            <a:endParaRPr lang="en-US"/>
          </a:p>
        </p:txBody>
      </p:sp>
    </p:spTree>
    <p:extLst>
      <p:ext uri="{BB962C8B-B14F-4D97-AF65-F5344CB8AC3E}">
        <p14:creationId xmlns:p14="http://schemas.microsoft.com/office/powerpoint/2010/main" val="3703563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53465" indent="-289794">
              <a:defRPr sz="2400">
                <a:solidFill>
                  <a:schemeClr val="tx1"/>
                </a:solidFill>
                <a:latin typeface="Times New Roman" charset="0"/>
              </a:defRPr>
            </a:lvl2pPr>
            <a:lvl3pPr marL="1159177" indent="-231835">
              <a:defRPr sz="2400">
                <a:solidFill>
                  <a:schemeClr val="tx1"/>
                </a:solidFill>
                <a:latin typeface="Times New Roman" charset="0"/>
              </a:defRPr>
            </a:lvl3pPr>
            <a:lvl4pPr marL="1622847" indent="-231835">
              <a:defRPr sz="2400">
                <a:solidFill>
                  <a:schemeClr val="tx1"/>
                </a:solidFill>
                <a:latin typeface="Times New Roman" charset="0"/>
              </a:defRPr>
            </a:lvl4pPr>
            <a:lvl5pPr marL="2086518" indent="-231835">
              <a:defRPr sz="2400">
                <a:solidFill>
                  <a:schemeClr val="tx1"/>
                </a:solidFill>
                <a:latin typeface="Times New Roman" charset="0"/>
              </a:defRPr>
            </a:lvl5pPr>
            <a:lvl6pPr marL="2550188" indent="-231835" eaLnBrk="0" fontAlgn="base" hangingPunct="0">
              <a:spcBef>
                <a:spcPct val="0"/>
              </a:spcBef>
              <a:spcAft>
                <a:spcPct val="0"/>
              </a:spcAft>
              <a:defRPr sz="2400">
                <a:solidFill>
                  <a:schemeClr val="tx1"/>
                </a:solidFill>
                <a:latin typeface="Times New Roman" charset="0"/>
              </a:defRPr>
            </a:lvl6pPr>
            <a:lvl7pPr marL="3013859" indent="-231835" eaLnBrk="0" fontAlgn="base" hangingPunct="0">
              <a:spcBef>
                <a:spcPct val="0"/>
              </a:spcBef>
              <a:spcAft>
                <a:spcPct val="0"/>
              </a:spcAft>
              <a:defRPr sz="2400">
                <a:solidFill>
                  <a:schemeClr val="tx1"/>
                </a:solidFill>
                <a:latin typeface="Times New Roman" charset="0"/>
              </a:defRPr>
            </a:lvl7pPr>
            <a:lvl8pPr marL="3477530" indent="-231835" eaLnBrk="0" fontAlgn="base" hangingPunct="0">
              <a:spcBef>
                <a:spcPct val="0"/>
              </a:spcBef>
              <a:spcAft>
                <a:spcPct val="0"/>
              </a:spcAft>
              <a:defRPr sz="2400">
                <a:solidFill>
                  <a:schemeClr val="tx1"/>
                </a:solidFill>
                <a:latin typeface="Times New Roman" charset="0"/>
              </a:defRPr>
            </a:lvl8pPr>
            <a:lvl9pPr marL="3941200" indent="-231835" eaLnBrk="0" fontAlgn="base" hangingPunct="0">
              <a:spcBef>
                <a:spcPct val="0"/>
              </a:spcBef>
              <a:spcAft>
                <a:spcPct val="0"/>
              </a:spcAft>
              <a:defRPr sz="2400">
                <a:solidFill>
                  <a:schemeClr val="tx1"/>
                </a:solidFill>
                <a:latin typeface="Times New Roman" charset="0"/>
              </a:defRPr>
            </a:lvl9pPr>
          </a:lstStyle>
          <a:p>
            <a:fld id="{8E512FFE-DE07-4FCB-8A7C-F458F71E824B}" type="slidenum">
              <a:rPr lang="en-US" altLang="en-US" sz="1300"/>
              <a:pPr/>
              <a:t>1</a:t>
            </a:fld>
            <a:endParaRPr lang="en-US" altLang="en-US" sz="1300"/>
          </a:p>
        </p:txBody>
      </p:sp>
      <p:sp>
        <p:nvSpPr>
          <p:cNvPr id="8195" name="Rectangle 2"/>
          <p:cNvSpPr>
            <a:spLocks noGrp="1" noRot="1" noChangeAspect="1" noChangeArrowheads="1" noTextEdit="1"/>
          </p:cNvSpPr>
          <p:nvPr>
            <p:ph type="sldImg"/>
          </p:nvPr>
        </p:nvSpPr>
        <p:spPr>
          <a:xfrm>
            <a:off x="406400" y="307975"/>
            <a:ext cx="4719638" cy="3541713"/>
          </a:xfrm>
          <a:ln/>
        </p:spPr>
      </p:sp>
      <p:sp>
        <p:nvSpPr>
          <p:cNvPr id="8196" name="Rectangle 3"/>
          <p:cNvSpPr>
            <a:spLocks noGrp="1" noChangeArrowheads="1"/>
          </p:cNvSpPr>
          <p:nvPr>
            <p:ph type="body" idx="1"/>
          </p:nvPr>
        </p:nvSpPr>
        <p:spPr>
          <a:xfrm>
            <a:off x="623147" y="3926321"/>
            <a:ext cx="5764107" cy="5005138"/>
          </a:xfrm>
          <a:noFill/>
        </p:spPr>
        <p:txBody>
          <a:bodyPr/>
          <a:lstStyle/>
          <a:p>
            <a:r>
              <a:rPr lang="en-US" altLang="en-US" dirty="0" smtClean="0"/>
              <a:t>Suggestion on How to Use</a:t>
            </a:r>
          </a:p>
          <a:p>
            <a:r>
              <a:rPr lang="en-US" altLang="en-US" dirty="0" smtClean="0"/>
              <a:t>Download the presentation file.  Print the Notes pages and read them as you view the presentation in the “Slide Show” view.  In this way you see the slides in large format and have animation (when available).</a:t>
            </a:r>
          </a:p>
          <a:p>
            <a:endParaRPr lang="en-US" altLang="en-US" dirty="0" smtClean="0"/>
          </a:p>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FA248-8DF4-4140-9BBD-F3B1E41CD105}" type="slidenum">
              <a:rPr lang="en-US" altLang="en-US"/>
              <a:pPr/>
              <a:t>10</a:t>
            </a:fld>
            <a:endParaRPr lang="en-US" altLang="en-US"/>
          </a:p>
        </p:txBody>
      </p:sp>
      <p:sp>
        <p:nvSpPr>
          <p:cNvPr id="109570" name="Rectangle 1026"/>
          <p:cNvSpPr>
            <a:spLocks noGrp="1" noRot="1" noChangeAspect="1" noChangeArrowheads="1" noTextEdit="1"/>
          </p:cNvSpPr>
          <p:nvPr>
            <p:ph type="sldImg"/>
          </p:nvPr>
        </p:nvSpPr>
        <p:spPr>
          <a:ln/>
        </p:spPr>
      </p:sp>
      <p:sp>
        <p:nvSpPr>
          <p:cNvPr id="109571" name="Rectangle 1027"/>
          <p:cNvSpPr>
            <a:spLocks noGrp="1" noChangeArrowheads="1"/>
          </p:cNvSpPr>
          <p:nvPr>
            <p:ph type="body" idx="1"/>
          </p:nvPr>
        </p:nvSpPr>
        <p:spPr/>
        <p:txBody>
          <a:bodyPr/>
          <a:lstStyle/>
          <a:p>
            <a:r>
              <a:rPr lang="en-US" altLang="en-US"/>
              <a:t>Fully rated systems can be all circuit breakers, all fuses, or combinations of circuit breakers and fuses.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82248-CF57-48A1-A96E-2DFF9D078403}" type="slidenum">
              <a:rPr lang="en-US" altLang="en-US"/>
              <a:pPr/>
              <a:t>11</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en-US"/>
              <a:t>A fully rated system can be defined as:</a:t>
            </a:r>
          </a:p>
          <a:p>
            <a:r>
              <a:rPr lang="en-US" altLang="en-US" b="1"/>
              <a:t>A system where each overcurrent protective device has an individual interrupting rating (stand alone) at least as great as the available short-circuit current at point of application.</a:t>
            </a:r>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C90F3-0CE6-4830-9BC4-67D4E440022E}" type="slidenum">
              <a:rPr lang="en-US" altLang="en-US"/>
              <a:pPr/>
              <a:t>12</a:t>
            </a:fld>
            <a:endParaRPr lang="en-US" altLang="en-US"/>
          </a:p>
        </p:txBody>
      </p:sp>
      <p:sp>
        <p:nvSpPr>
          <p:cNvPr id="111618" name="Rectangle 1026"/>
          <p:cNvSpPr>
            <a:spLocks noGrp="1" noRot="1" noChangeAspect="1" noChangeArrowheads="1" noTextEdit="1"/>
          </p:cNvSpPr>
          <p:nvPr>
            <p:ph type="sldImg"/>
          </p:nvPr>
        </p:nvSpPr>
        <p:spPr>
          <a:ln/>
        </p:spPr>
      </p:sp>
      <p:sp>
        <p:nvSpPr>
          <p:cNvPr id="111619" name="Rectangle 1027"/>
          <p:cNvSpPr>
            <a:spLocks noGrp="1" noChangeArrowheads="1"/>
          </p:cNvSpPr>
          <p:nvPr>
            <p:ph type="body" idx="1"/>
          </p:nvPr>
        </p:nvSpPr>
        <p:spPr/>
        <p:txBody>
          <a:bodyPr/>
          <a:lstStyle/>
          <a:p>
            <a:r>
              <a:rPr lang="en-US" altLang="en-US"/>
              <a:t>Here is a sample of a circuit breaker label with fully rated interrupting ratings of 25kA @ 600 volts, 35kA @ 480 volts, and 65kA @ 240 volts.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0813C-B5B3-4311-91E0-55B77F48952A}" type="slidenum">
              <a:rPr lang="en-US" altLang="en-US"/>
              <a:pPr/>
              <a:t>13</a:t>
            </a:fld>
            <a:endParaRPr lang="en-US" altLang="en-US"/>
          </a:p>
        </p:txBody>
      </p:sp>
      <p:sp>
        <p:nvSpPr>
          <p:cNvPr id="36866"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And here’s an LPJ-400SP, Class J, 400 ampere label showing a 300,000 ampere fully rated interrupting rating.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1ED9C-21F4-4E85-AF91-FC2584EAB94A}" type="slidenum">
              <a:rPr lang="en-US" altLang="en-US"/>
              <a:pPr/>
              <a:t>14</a:t>
            </a:fld>
            <a:endParaRPr lang="en-US" altLang="en-US"/>
          </a:p>
        </p:txBody>
      </p:sp>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p:txBody>
          <a:bodyPr/>
          <a:lstStyle/>
          <a:p>
            <a:r>
              <a:rPr lang="en-US" altLang="en-US"/>
              <a:t>A series rated system can be defined as follows:</a:t>
            </a:r>
          </a:p>
          <a:p>
            <a:endParaRPr lang="en-US" altLang="en-US"/>
          </a:p>
          <a:p>
            <a:pPr>
              <a:buFont typeface="Wingdings" pitchFamily="2" charset="2"/>
              <a:buNone/>
            </a:pPr>
            <a:r>
              <a:rPr lang="en-US" altLang="en-US"/>
              <a:t>A combination of </a:t>
            </a:r>
          </a:p>
          <a:p>
            <a:pPr>
              <a:buFont typeface="Wingdings" pitchFamily="2" charset="2"/>
              <a:buNone/>
            </a:pPr>
            <a:r>
              <a:rPr lang="en-US" altLang="en-US"/>
              <a:t>       </a:t>
            </a:r>
            <a:r>
              <a:rPr lang="en-US" altLang="en-US" b="1"/>
              <a:t>circuit breakers / circuit breakers      or                                                                                                                                                            	fuses / circuit breakers</a:t>
            </a:r>
            <a:r>
              <a:rPr lang="en-US" altLang="en-US"/>
              <a:t> </a:t>
            </a:r>
          </a:p>
          <a:p>
            <a:pPr>
              <a:buFont typeface="Wingdings" pitchFamily="2" charset="2"/>
              <a:buNone/>
            </a:pPr>
            <a:r>
              <a:rPr lang="en-US" altLang="en-US"/>
              <a:t>  that can be applied at available fault levels </a:t>
            </a:r>
            <a:r>
              <a:rPr lang="en-US" altLang="en-US" b="1"/>
              <a:t>above</a:t>
            </a:r>
            <a:r>
              <a:rPr lang="en-US" altLang="en-US"/>
              <a:t> the interrupting rating of the </a:t>
            </a:r>
            <a:r>
              <a:rPr lang="en-US" altLang="en-US" b="1"/>
              <a:t>load side</a:t>
            </a:r>
            <a:r>
              <a:rPr lang="en-US" altLang="en-US"/>
              <a:t> circuit breaker, but not above that of the main or line side device.</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35112-79D6-48A8-8DCF-1C63EEA7F8A0}" type="slidenum">
              <a:rPr lang="en-US" altLang="en-US"/>
              <a:pPr/>
              <a:t>15</a:t>
            </a:fld>
            <a:endParaRPr lang="en-US" altLang="en-US"/>
          </a:p>
        </p:txBody>
      </p:sp>
      <p:sp>
        <p:nvSpPr>
          <p:cNvPr id="113666" name="Rectangle 1026"/>
          <p:cNvSpPr>
            <a:spLocks noGrp="1" noRot="1" noChangeAspect="1" noChangeArrowheads="1" noTextEdit="1"/>
          </p:cNvSpPr>
          <p:nvPr>
            <p:ph type="sldImg"/>
          </p:nvPr>
        </p:nvSpPr>
        <p:spPr>
          <a:ln/>
        </p:spPr>
      </p:sp>
      <p:sp>
        <p:nvSpPr>
          <p:cNvPr id="113667" name="Rectangle 1027"/>
          <p:cNvSpPr>
            <a:spLocks noGrp="1" noChangeArrowheads="1"/>
          </p:cNvSpPr>
          <p:nvPr>
            <p:ph type="body" idx="1"/>
          </p:nvPr>
        </p:nvSpPr>
        <p:spPr/>
        <p:txBody>
          <a:bodyPr/>
          <a:lstStyle/>
          <a:p>
            <a:r>
              <a:rPr lang="en-US" altLang="en-US" dirty="0"/>
              <a:t>Here’s what 240.86 has to say about series ratings.</a:t>
            </a:r>
          </a:p>
          <a:p>
            <a:endParaRPr lang="en-US" altLang="en-US" dirty="0"/>
          </a:p>
          <a:p>
            <a:pPr lvl="1"/>
            <a:r>
              <a:rPr lang="en-US" altLang="en-US" dirty="0"/>
              <a:t>Where a circuit breaker is used on a circuit having an available fault current higher than </a:t>
            </a:r>
            <a:r>
              <a:rPr lang="en-US" altLang="en-US" dirty="0" smtClean="0"/>
              <a:t>the </a:t>
            </a:r>
            <a:r>
              <a:rPr lang="en-US" altLang="en-US" dirty="0"/>
              <a:t>marked interrupting rating by being connected on the load side of an acceptable overcurrent protective device having </a:t>
            </a:r>
            <a:r>
              <a:rPr lang="en-US" altLang="en-US" dirty="0" smtClean="0"/>
              <a:t>a </a:t>
            </a:r>
            <a:r>
              <a:rPr lang="en-US" altLang="en-US" dirty="0"/>
              <a:t>higher </a:t>
            </a:r>
            <a:r>
              <a:rPr lang="en-US" altLang="en-US" dirty="0" smtClean="0"/>
              <a:t>rating,...</a:t>
            </a:r>
            <a:endParaRPr lang="en-US" altLang="en-US" dirty="0"/>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7B6D9-DEDA-484E-AEAA-2265D5B9B966}" type="slidenum">
              <a:rPr lang="en-US" altLang="en-US"/>
              <a:pPr/>
              <a:t>16</a:t>
            </a:fld>
            <a:endParaRPr lang="en-US" altLang="en-US"/>
          </a:p>
        </p:txBody>
      </p:sp>
      <p:sp>
        <p:nvSpPr>
          <p:cNvPr id="114690" name="Rectangle 1026"/>
          <p:cNvSpPr>
            <a:spLocks noGrp="1" noRot="1" noChangeAspect="1" noChangeArrowheads="1" noTextEdit="1"/>
          </p:cNvSpPr>
          <p:nvPr>
            <p:ph type="sldImg"/>
          </p:nvPr>
        </p:nvSpPr>
        <p:spPr>
          <a:ln/>
        </p:spPr>
      </p:sp>
      <p:sp>
        <p:nvSpPr>
          <p:cNvPr id="114691" name="Rectangle 1027"/>
          <p:cNvSpPr>
            <a:spLocks noGrp="1" noChangeArrowheads="1"/>
          </p:cNvSpPr>
          <p:nvPr>
            <p:ph type="body" idx="1"/>
          </p:nvPr>
        </p:nvSpPr>
        <p:spPr/>
        <p:txBody>
          <a:bodyPr/>
          <a:lstStyle/>
          <a:p>
            <a:r>
              <a:rPr lang="en-US" altLang="en-US"/>
              <a:t>Here is a 20 amp circuit breaker with a 10 kA individual interrupting rating that is series rated with an upstream 200 amp circuit breaker that has an individual  interrupting rating of 65 kA.  The series rating, also 65 kA, is the result of listing agency testing.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B0D72-FC7C-4B2E-A8DB-A39E7F7FFDE8}" type="slidenum">
              <a:rPr lang="en-US" altLang="en-US"/>
              <a:pPr/>
              <a:t>17</a:t>
            </a:fld>
            <a:endParaRPr lang="en-US" altLang="en-US"/>
          </a:p>
        </p:txBody>
      </p:sp>
      <p:sp>
        <p:nvSpPr>
          <p:cNvPr id="41986"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a:t>And here is a 20 ampere circuit breaker with an individual interrupting rating of 10 kA that is series rated with a 400 ampere Class J fuse with an individual interrupting rating of 300kA.  The series rating is for 200,000 amperes, which covers any </a:t>
            </a:r>
            <a:r>
              <a:rPr lang="en-US" altLang="en-US" dirty="0" smtClean="0"/>
              <a:t>available </a:t>
            </a:r>
            <a:r>
              <a:rPr lang="en-US" altLang="en-US" dirty="0"/>
              <a:t>short-circuit </a:t>
            </a:r>
            <a:r>
              <a:rPr lang="en-US" altLang="en-US" dirty="0" smtClean="0"/>
              <a:t>current up through 200,000</a:t>
            </a:r>
            <a:r>
              <a:rPr lang="en-US" altLang="en-US" baseline="0" dirty="0" smtClean="0"/>
              <a:t> amperes RMS.</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3EDAF-3CFA-44EE-8AF5-17859C819F1B}" type="slidenum">
              <a:rPr lang="en-US" altLang="en-US"/>
              <a:pPr/>
              <a:t>18</a:t>
            </a:fld>
            <a:endParaRPr lang="en-US" altLang="en-US"/>
          </a:p>
        </p:txBody>
      </p:sp>
      <p:sp>
        <p:nvSpPr>
          <p:cNvPr id="44034"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There are additional National Electrical Code requirements that need to be understood.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0D65F-D2C4-4D6B-8602-869D5F946A37}" type="slidenum">
              <a:rPr lang="en-US" altLang="en-US"/>
              <a:pPr/>
              <a:t>19</a:t>
            </a:fld>
            <a:endParaRPr lang="en-US" altLang="en-US"/>
          </a:p>
        </p:txBody>
      </p:sp>
      <p:sp>
        <p:nvSpPr>
          <p:cNvPr id="46082"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smtClean="0"/>
              <a:t>The NEC has one set of requirements for tested combinations and another set of similar requirements for engineered</a:t>
            </a:r>
            <a:r>
              <a:rPr lang="en-US" altLang="en-US" baseline="0" dirty="0" smtClean="0"/>
              <a:t> combinations.  </a:t>
            </a:r>
            <a:r>
              <a:rPr lang="en-US" altLang="en-US" dirty="0" smtClean="0"/>
              <a:t>There </a:t>
            </a:r>
            <a:r>
              <a:rPr lang="en-US" altLang="en-US" dirty="0"/>
              <a:t>are NEC requirements for both manufacturers’ labeling and field labeling.  There are limits for motors connected between the line-side device and load-side device.  There are locations where series ratings should not be used because of selective coordination </a:t>
            </a:r>
            <a:r>
              <a:rPr lang="en-US" altLang="en-US" dirty="0" smtClean="0"/>
              <a:t>requirements. </a:t>
            </a:r>
            <a:r>
              <a:rPr lang="en-US" altLang="en-US" dirty="0"/>
              <a:t>And, there are issues with future expansions.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0E73E-E732-4F89-A8C6-3191520861DD}" type="slidenum">
              <a:rPr lang="en-US" altLang="en-US"/>
              <a:pPr/>
              <a:t>2</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0D65F-D2C4-4D6B-8602-869D5F946A37}" type="slidenum">
              <a:rPr lang="en-US" altLang="en-US"/>
              <a:pPr/>
              <a:t>20</a:t>
            </a:fld>
            <a:endParaRPr lang="en-US" altLang="en-US"/>
          </a:p>
        </p:txBody>
      </p:sp>
      <p:sp>
        <p:nvSpPr>
          <p:cNvPr id="46082"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smtClean="0"/>
              <a:t>There are very strict requirements for engineering a series rated system.  It is only allowed for existing installations where the downstream circuit breakers</a:t>
            </a:r>
            <a:r>
              <a:rPr lang="en-US" altLang="en-US" baseline="0" dirty="0" smtClean="0"/>
              <a:t> do not begin to open while the upstream fuse or circuit breaker opens the circuit.  Most modern thermal magnetic, molded case circuit breakers do not meet this requirement of being passive while the upstream fuse or upstream circuit breaker is opening the circuit.</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0D65F-D2C4-4D6B-8602-869D5F946A37}" type="slidenum">
              <a:rPr lang="en-US" altLang="en-US"/>
              <a:pPr/>
              <a:t>21</a:t>
            </a:fld>
            <a:endParaRPr lang="en-US" altLang="en-US"/>
          </a:p>
        </p:txBody>
      </p:sp>
      <p:sp>
        <p:nvSpPr>
          <p:cNvPr id="46082"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smtClean="0"/>
              <a:t>Most series rated combinations are “tested”.  The</a:t>
            </a:r>
            <a:r>
              <a:rPr lang="en-US" altLang="en-US" baseline="0" dirty="0" smtClean="0"/>
              <a:t> tested combinations can be used for new construction and existing construction, and in fact is the only method allowed for new construction.  There are many hundreds, if not thousands of tested combinations of fuses protecting circuit breakers and circuit breakers protecting circuit breakers.</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88E5F-B982-4C44-B8AF-116AB94B468E}" type="slidenum">
              <a:rPr lang="en-US" altLang="en-US"/>
              <a:pPr/>
              <a:t>22</a:t>
            </a:fld>
            <a:endParaRPr lang="en-US" altLang="en-US"/>
          </a:p>
        </p:txBody>
      </p:sp>
      <p:sp>
        <p:nvSpPr>
          <p:cNvPr id="48130"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smtClean="0"/>
              <a:t>240.86(B) </a:t>
            </a:r>
            <a:r>
              <a:rPr lang="en-US" altLang="en-US" dirty="0"/>
              <a:t>contains requirements for the manufacturers’ </a:t>
            </a:r>
            <a:r>
              <a:rPr lang="en-US" altLang="en-US" dirty="0" smtClean="0"/>
              <a:t>labels for tested combinations.  Labels </a:t>
            </a:r>
            <a:r>
              <a:rPr lang="en-US" altLang="en-US" dirty="0"/>
              <a:t>must show the combinations of series rated devices that are suitable for use with specific pieces of equipment.  There are typically </a:t>
            </a:r>
            <a:r>
              <a:rPr lang="en-US" altLang="en-US" dirty="0" smtClean="0"/>
              <a:t>many </a:t>
            </a:r>
            <a:r>
              <a:rPr lang="en-US" altLang="en-US" dirty="0"/>
              <a:t>combinations that have been tested and found acceptable.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0DBEF-A827-4484-A377-1B2C057FDA87}" type="slidenum">
              <a:rPr lang="en-US" altLang="en-US"/>
              <a:pPr/>
              <a:t>23</a:t>
            </a:fld>
            <a:endParaRPr lang="en-US" altLang="en-US"/>
          </a:p>
        </p:txBody>
      </p:sp>
      <p:sp>
        <p:nvSpPr>
          <p:cNvPr id="50178"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While this label doesn’t meet the specific Code requirement to show the combinations that have been tested and found acceptable, it refers to a manual that is supplied with the equipment.  The manual contains the various combinations that are suitable.  Replacement manuals can be obtained by calling the phone number provided.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E9DE2-B977-4DC2-BC58-1E0CBEC53E64}" type="slidenum">
              <a:rPr lang="en-US" altLang="en-US"/>
              <a:pPr/>
              <a:t>24</a:t>
            </a:fld>
            <a:endParaRPr lang="en-US" altLang="en-US"/>
          </a:p>
        </p:txBody>
      </p:sp>
      <p:sp>
        <p:nvSpPr>
          <p:cNvPr id="52226"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a:t>UL 67, the panelboard standard, allows for manuals in place of showing all of the recognized combinations.  The logic for allowing a manual is that all of the combinations would take up too much room to fit on a label.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7B1A8-C818-4CB9-954F-34D0C1B14161}" type="slidenum">
              <a:rPr lang="en-US" altLang="en-US"/>
              <a:pPr/>
              <a:t>25</a:t>
            </a:fld>
            <a:endParaRPr lang="en-US" altLang="en-US"/>
          </a:p>
        </p:txBody>
      </p:sp>
      <p:sp>
        <p:nvSpPr>
          <p:cNvPr id="54274"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a:t>Section 110.22 calls for field installed labels on both the </a:t>
            </a:r>
            <a:r>
              <a:rPr lang="en-US" altLang="en-US" dirty="0" err="1"/>
              <a:t>loadside</a:t>
            </a:r>
            <a:r>
              <a:rPr lang="en-US" altLang="en-US" dirty="0"/>
              <a:t> panelboard and the </a:t>
            </a:r>
            <a:r>
              <a:rPr lang="en-US" altLang="en-US" dirty="0" err="1"/>
              <a:t>lineside</a:t>
            </a:r>
            <a:r>
              <a:rPr lang="en-US" altLang="en-US" dirty="0"/>
              <a:t> device, if it is remote from the </a:t>
            </a:r>
            <a:r>
              <a:rPr lang="en-US" altLang="en-US" dirty="0" err="1"/>
              <a:t>loadside</a:t>
            </a:r>
            <a:r>
              <a:rPr lang="en-US" altLang="en-US" dirty="0"/>
              <a:t> panelboard</a:t>
            </a:r>
            <a:r>
              <a:rPr lang="en-US" altLang="en-US" dirty="0" smtClean="0"/>
              <a:t>.  110.22 (B) covers engineered series rated systems, while 110.22 (C) covers tested series rated combinations.</a:t>
            </a:r>
          </a:p>
          <a:p>
            <a:endParaRPr lang="en-US" altLang="en-US" dirty="0" smtClean="0"/>
          </a:p>
          <a:p>
            <a:r>
              <a:rPr lang="en-US" altLang="en-US" dirty="0" smtClean="0"/>
              <a:t>240.86(A) covers the field marking requirements for engineered series rated</a:t>
            </a:r>
            <a:r>
              <a:rPr lang="en-US" altLang="en-US" baseline="0" dirty="0" smtClean="0"/>
              <a:t> systems.  240.86(A) requires that the series combination, including identification of the upstream device, be field marked on the end use equipment  </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EED5A-9EE1-41AD-9E12-53BCA3942231}" type="slidenum">
              <a:rPr lang="en-US" altLang="en-US"/>
              <a:pPr/>
              <a:t>26</a:t>
            </a:fld>
            <a:endParaRPr lang="en-US" altLang="en-US"/>
          </a:p>
        </p:txBody>
      </p:sp>
      <p:sp>
        <p:nvSpPr>
          <p:cNvPr id="56322"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The loadside panelboard is marked with the short-circuit rating of the series combination, the type of circuit breaker that must be installed for replacement purposes, the part number of the lineside overcurrent protective device, and the location and name of the lineside device/panel if it is in a remote location.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127D1-21F8-4EEB-9BAC-A17EB3D074B3}" type="slidenum">
              <a:rPr lang="en-US" altLang="en-US"/>
              <a:pPr/>
              <a:t>27</a:t>
            </a:fld>
            <a:endParaRPr lang="en-US" altLang="en-US"/>
          </a:p>
        </p:txBody>
      </p:sp>
      <p:sp>
        <p:nvSpPr>
          <p:cNvPr id="58370"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The lineside panelboard/switch is marked with the short-circuit rating of the series combination, the part number of the lineside device for replacement purposes, and the location and name of the loadside series rated protected panel.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591F4-3727-49F9-BE1A-D8F80FF5F8AF}" type="slidenum">
              <a:rPr lang="en-US" altLang="en-US"/>
              <a:pPr/>
              <a:t>28</a:t>
            </a:fld>
            <a:endParaRPr lang="en-US" altLang="en-US"/>
          </a:p>
        </p:txBody>
      </p:sp>
      <p:sp>
        <p:nvSpPr>
          <p:cNvPr id="60418"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a:t>Here are examples of field installed labels to meet </a:t>
            </a:r>
            <a:r>
              <a:rPr lang="en-US" altLang="en-US" dirty="0" smtClean="0"/>
              <a:t>110.22 and 240.86.  </a:t>
            </a:r>
            <a:r>
              <a:rPr lang="en-US" altLang="en-US" dirty="0"/>
              <a:t>The top, </a:t>
            </a:r>
            <a:r>
              <a:rPr lang="en-US" altLang="en-US" dirty="0" err="1"/>
              <a:t>lineside</a:t>
            </a:r>
            <a:r>
              <a:rPr lang="en-US" altLang="en-US" dirty="0"/>
              <a:t> device label states:</a:t>
            </a:r>
          </a:p>
          <a:p>
            <a:r>
              <a:rPr lang="en-US" altLang="en-US" b="1" dirty="0"/>
              <a:t>CAUTION</a:t>
            </a:r>
          </a:p>
          <a:p>
            <a:r>
              <a:rPr lang="en-US" altLang="en-US" sz="800" b="1" dirty="0"/>
              <a:t>Series Rated Combination System</a:t>
            </a:r>
          </a:p>
          <a:p>
            <a:r>
              <a:rPr lang="en-US" altLang="en-US" sz="800" b="1" dirty="0"/>
              <a:t>with panel LDP1</a:t>
            </a:r>
          </a:p>
          <a:p>
            <a:r>
              <a:rPr lang="en-US" altLang="en-US" sz="800" b="1" dirty="0"/>
              <a:t>Rated  100,000 Amperes</a:t>
            </a:r>
          </a:p>
          <a:p>
            <a:r>
              <a:rPr lang="en-US" altLang="en-US" sz="800" b="1" dirty="0"/>
              <a:t>Replace with Bussmann </a:t>
            </a:r>
          </a:p>
          <a:p>
            <a:r>
              <a:rPr lang="en-US" altLang="en-US" sz="800" b="1" dirty="0"/>
              <a:t>LPJ-400SP Fuses Only</a:t>
            </a:r>
            <a:endParaRPr lang="en-US" altLang="en-US" dirty="0"/>
          </a:p>
          <a:p>
            <a:r>
              <a:rPr lang="en-US" altLang="en-US" dirty="0"/>
              <a:t>The bottom, </a:t>
            </a:r>
            <a:r>
              <a:rPr lang="en-US" altLang="en-US" dirty="0" err="1"/>
              <a:t>loadside</a:t>
            </a:r>
            <a:r>
              <a:rPr lang="en-US" altLang="en-US" dirty="0"/>
              <a:t> panelboard label states:</a:t>
            </a:r>
          </a:p>
          <a:p>
            <a:r>
              <a:rPr lang="en-US" altLang="en-US" b="1" dirty="0"/>
              <a:t>CAUTION</a:t>
            </a:r>
          </a:p>
          <a:p>
            <a:r>
              <a:rPr lang="en-US" altLang="en-US" sz="800" b="1" dirty="0"/>
              <a:t>Series Rated Combination System</a:t>
            </a:r>
          </a:p>
          <a:p>
            <a:r>
              <a:rPr lang="en-US" altLang="en-US" sz="800" b="1" dirty="0"/>
              <a:t>with LPJ-400SP fuses in MDP1</a:t>
            </a:r>
          </a:p>
          <a:p>
            <a:r>
              <a:rPr lang="en-US" altLang="en-US" sz="800" b="1" dirty="0"/>
              <a:t>Rated  100,000 Amperes</a:t>
            </a:r>
          </a:p>
          <a:p>
            <a:r>
              <a:rPr lang="en-US" altLang="en-US" sz="800" b="1" dirty="0"/>
              <a:t>Replace with XXX </a:t>
            </a:r>
          </a:p>
          <a:p>
            <a:r>
              <a:rPr lang="en-US" altLang="en-US" sz="800" b="1" dirty="0"/>
              <a:t>Circuit Breakers Only</a:t>
            </a:r>
            <a:endParaRPr lang="en-US" altLang="en-US" dirty="0"/>
          </a:p>
          <a:p>
            <a:endParaRPr lang="en-US" altLang="en-US" sz="800" dirty="0"/>
          </a:p>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2CD33-2B7F-49D8-9DF1-E4FDCC43C9AB}" type="slidenum">
              <a:rPr lang="en-US" altLang="en-US"/>
              <a:pPr/>
              <a:t>29</a:t>
            </a:fld>
            <a:endParaRPr lang="en-US" altLang="en-US"/>
          </a:p>
        </p:txBody>
      </p:sp>
      <p:sp>
        <p:nvSpPr>
          <p:cNvPr id="62466"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smtClean="0"/>
              <a:t>240.86(C) </a:t>
            </a:r>
            <a:r>
              <a:rPr lang="en-US" altLang="en-US" dirty="0"/>
              <a:t>also limits the amount of motor load that can be connected between the </a:t>
            </a:r>
            <a:r>
              <a:rPr lang="en-US" altLang="en-US" dirty="0" err="1"/>
              <a:t>lineside</a:t>
            </a:r>
            <a:r>
              <a:rPr lang="en-US" altLang="en-US" dirty="0"/>
              <a:t> device and the </a:t>
            </a:r>
            <a:r>
              <a:rPr lang="en-US" altLang="en-US" dirty="0" err="1"/>
              <a:t>loadside</a:t>
            </a:r>
            <a:r>
              <a:rPr lang="en-US" altLang="en-US" dirty="0"/>
              <a:t> circuit breaker.</a:t>
            </a:r>
          </a:p>
          <a:p>
            <a:pPr lvl="1"/>
            <a:r>
              <a:rPr lang="en-US" altLang="en-US" b="1" dirty="0"/>
              <a:t>“Series Ratings Shall Not Be Used where”</a:t>
            </a:r>
          </a:p>
          <a:p>
            <a:pPr lvl="2"/>
            <a:r>
              <a:rPr lang="en-US" altLang="en-US" b="1" dirty="0"/>
              <a:t>Motors </a:t>
            </a:r>
            <a:r>
              <a:rPr lang="en-US" altLang="en-US" b="1" dirty="0" smtClean="0"/>
              <a:t>are connected </a:t>
            </a:r>
            <a:r>
              <a:rPr lang="en-US" altLang="en-US" b="1" dirty="0"/>
              <a:t>between devices in combination</a:t>
            </a:r>
          </a:p>
          <a:p>
            <a:pPr lvl="2"/>
            <a:r>
              <a:rPr lang="en-US" altLang="en-US" b="1" dirty="0"/>
              <a:t>and</a:t>
            </a:r>
          </a:p>
          <a:p>
            <a:pPr lvl="2"/>
            <a:r>
              <a:rPr lang="en-US" altLang="en-US" b="1" dirty="0"/>
              <a:t>Sum of the FLC exceeds 1% of the I.R. of the lower-rated circuit breaker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CC53B-1753-408F-B37C-2C0B6E7309C1}" type="slidenum">
              <a:rPr lang="en-US" altLang="en-US"/>
              <a:pPr/>
              <a:t>3</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t>Overcurrent devices have three ratings that must be observed for proper applications.  They are the voltage rating, current rating, and interrupting rating.  This presentation covers specific aspects of interrupting ratings.  It looks at the two methods of achieving adequate interrupting ratings; fully rated and series rated systems.  It examines the National Electrical Code requirements surrounding series rated systems.  It covers some of the common misunderstandings surrounding series rated systems.  And finally, it looks at the inspection of series rated systems.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C8FB2-F8E6-46AC-844F-B7632C9D911F}" type="slidenum">
              <a:rPr lang="en-US" altLang="en-US"/>
              <a:pPr/>
              <a:t>30</a:t>
            </a:fld>
            <a:endParaRPr lang="en-US" altLang="en-US"/>
          </a:p>
        </p:txBody>
      </p:sp>
      <p:sp>
        <p:nvSpPr>
          <p:cNvPr id="64514"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Here’s an example of a non-compliant series rated system.  The motor load exceeds 1% of the interrupting rating of the load side circuit breakers.  The reason for this requirement is that the system was never short-circuit tested with current that was injected in between the two devices.  All testing is done so that both devices see the same amount of short circuit current.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14793-6908-465E-A732-55C54DF991DB}" type="slidenum">
              <a:rPr lang="en-US" altLang="en-US"/>
              <a:pPr/>
              <a:t>31</a:t>
            </a:fld>
            <a:endParaRPr lang="en-US" altLang="en-US"/>
          </a:p>
        </p:txBody>
      </p:sp>
      <p:sp>
        <p:nvSpPr>
          <p:cNvPr id="66562"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b="1"/>
              <a:t>Inherently, series rated systems are not selectively coordinated - the lineside protective device </a:t>
            </a:r>
            <a:r>
              <a:rPr lang="en-US" altLang="en-US" b="1" u="sng"/>
              <a:t>has</a:t>
            </a:r>
            <a:r>
              <a:rPr lang="en-US" altLang="en-US" b="1"/>
              <a:t> to open to protect the loadside circuit breaker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02E5A-CFD1-44A7-A1E9-4E4B8C7158B5}" type="slidenum">
              <a:rPr lang="en-US" altLang="en-US"/>
              <a:pPr/>
              <a:t>32</a:t>
            </a:fld>
            <a:endParaRPr lang="en-US" altLang="en-US"/>
          </a:p>
        </p:txBody>
      </p:sp>
      <p:sp>
        <p:nvSpPr>
          <p:cNvPr id="68610"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This one-line shows how the lack of selective coordination associated with series rated systems causes unnecessary power loss to other circuits.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6858B-42A7-402B-8BD3-DCBB9B1DA275}" type="slidenum">
              <a:rPr lang="en-US" altLang="en-US"/>
              <a:pPr/>
              <a:t>33</a:t>
            </a:fld>
            <a:endParaRPr lang="en-US" altLang="en-US"/>
          </a:p>
        </p:txBody>
      </p:sp>
      <p:sp>
        <p:nvSpPr>
          <p:cNvPr id="70658"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a:t>Series rated systems </a:t>
            </a:r>
            <a:r>
              <a:rPr lang="en-US" altLang="en-US" dirty="0" smtClean="0"/>
              <a:t>should </a:t>
            </a:r>
            <a:r>
              <a:rPr lang="en-US" altLang="en-US" dirty="0"/>
              <a:t>not be used </a:t>
            </a:r>
            <a:r>
              <a:rPr lang="en-US" altLang="en-US" dirty="0" smtClean="0"/>
              <a:t>where continuity of service is important.</a:t>
            </a:r>
            <a:r>
              <a:rPr lang="en-US" altLang="en-US" baseline="0" dirty="0" smtClean="0"/>
              <a:t>  They must not be used where selective coordination is required, such as for elevator feeders supplying more than one elevator, critical operations data systems, emergency systems, legally required standby systems and critical operations power systems.</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EA9F5-E293-478E-AC52-388D192D61BF}" type="slidenum">
              <a:rPr lang="en-US" altLang="en-US"/>
              <a:pPr/>
              <a:t>34</a:t>
            </a:fld>
            <a:endParaRPr lang="en-US" altLang="en-US"/>
          </a:p>
        </p:txBody>
      </p:sp>
      <p:sp>
        <p:nvSpPr>
          <p:cNvPr id="72706"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Future expansions of series rated systems can cause problems, sometimes requiring the whole series rated system to be replaced.  Problems can arise when equipment bulletins are lost and the series ratings are unknown, when the new  available short-circuit current exceeds the old series rating, and when new equipment is installed that is not series rated with either the load side or line side device.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19CDB-FF66-4E96-9C78-C0729E41682E}" type="slidenum">
              <a:rPr lang="en-US" altLang="en-US"/>
              <a:pPr/>
              <a:t>35</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a:t>There are several misunderstandings that need to be addressed.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FB5F9-1F78-46F6-A64C-A082FDE4A6A3}" type="slidenum">
              <a:rPr lang="en-US" altLang="en-US"/>
              <a:pPr/>
              <a:t>36</a:t>
            </a:fld>
            <a:endParaRPr lang="en-US" altLang="en-US"/>
          </a:p>
        </p:txBody>
      </p:sp>
      <p:sp>
        <p:nvSpPr>
          <p:cNvPr id="75778"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There are numerous reports of individuals claiming “Fuses cannot be used to protect circuit breakers”.  This cannot be further from the truth.</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45E4F-3DBA-4D2A-9088-E2AA1A2BF63B}" type="slidenum">
              <a:rPr lang="en-US" altLang="en-US"/>
              <a:pPr/>
              <a:t>37</a:t>
            </a:fld>
            <a:endParaRPr lang="en-US" altLang="en-US"/>
          </a:p>
        </p:txBody>
      </p:sp>
      <p:sp>
        <p:nvSpPr>
          <p:cNvPr id="77826"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There are literally thousands of fuse/circuit breaker combinations which have been tested and found suitable for use in listed equipment.  Bussmann has assembled tables, by panelboard manufacturer, of panelboards and loadcenters that have been listed for use with these thousands of fuse/circuit breaker combinations.  These tables have been verified by the panelboard manufacturers.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B7807-FB04-46EE-BCDF-B9375C40605A}" type="slidenum">
              <a:rPr lang="en-US" altLang="en-US"/>
              <a:pPr/>
              <a:t>38</a:t>
            </a:fld>
            <a:endParaRPr lang="en-US" altLang="en-US"/>
          </a:p>
        </p:txBody>
      </p:sp>
      <p:sp>
        <p:nvSpPr>
          <p:cNvPr id="79874"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a:t>These are samples of the tables that are available at www.bussmann.com.  First, go to the “Application Info” section, then to “IAEI Information”, then to “Series Rated Combinations” under “Other Related Information”, then to the specific manufacturer’s chart</a:t>
            </a:r>
            <a:r>
              <a:rPr lang="en-US" altLang="en-US" dirty="0" smtClean="0"/>
              <a:t>.</a:t>
            </a:r>
          </a:p>
          <a:p>
            <a:endParaRPr lang="en-US" altLang="en-US" dirty="0" smtClean="0"/>
          </a:p>
          <a:p>
            <a:r>
              <a:rPr lang="en-US" altLang="en-US" dirty="0" smtClean="0"/>
              <a:t>Manufacturers’ Series Rating charts are available for free downloading at </a:t>
            </a:r>
            <a:r>
              <a:rPr lang="en-US" altLang="en-US" u="sng" dirty="0" smtClean="0"/>
              <a:t>eaton.com/</a:t>
            </a:r>
            <a:r>
              <a:rPr lang="en-US" altLang="en-US" u="sng" dirty="0" err="1" smtClean="0"/>
              <a:t>bussmannseries</a:t>
            </a:r>
            <a:r>
              <a:rPr lang="en-US" altLang="en-US" dirty="0" smtClean="0"/>
              <a:t>.  First, go to the “Resources” section, then to “Education”, then to “Solution Center Library”, then to “Series Ratings in the first column,</a:t>
            </a:r>
            <a:r>
              <a:rPr lang="en-US" altLang="en-US" baseline="0" dirty="0" smtClean="0"/>
              <a:t> then click on “Manufacturer Series </a:t>
            </a:r>
            <a:br>
              <a:rPr lang="en-US" altLang="en-US" baseline="0" dirty="0" smtClean="0"/>
            </a:br>
            <a:r>
              <a:rPr lang="en-US" altLang="en-US" baseline="0" dirty="0" smtClean="0"/>
              <a:t>Rating Charts”</a:t>
            </a:r>
            <a:r>
              <a:rPr lang="en-US" altLang="en-US" dirty="0" smtClean="0"/>
              <a:t>.  These charts provide the many thousands of tested fuse/CB series rated combinations </a:t>
            </a:r>
            <a:r>
              <a:rPr lang="en-US" altLang="en-US" smtClean="0"/>
              <a:t>by panelboard type.</a:t>
            </a:r>
            <a:endParaRPr lang="en-US" altLang="en-US" dirty="0" smtClean="0"/>
          </a:p>
          <a:p>
            <a:endParaRPr lang="en-US" altLang="en-US" dirty="0" smtClean="0"/>
          </a:p>
          <a:p>
            <a:r>
              <a:rPr lang="en-US" altLang="en-US" dirty="0" smtClean="0"/>
              <a:t>This form is available on </a:t>
            </a:r>
            <a:r>
              <a:rPr lang="en-US" altLang="en-US" u="sng" dirty="0" smtClean="0"/>
              <a:t>eaton.com/</a:t>
            </a:r>
            <a:r>
              <a:rPr lang="en-US" altLang="en-US" u="sng" dirty="0" err="1" smtClean="0"/>
              <a:t>bussmannseries</a:t>
            </a:r>
            <a:r>
              <a:rPr lang="en-US" altLang="en-US" u="sng" dirty="0" smtClean="0"/>
              <a:t> </a:t>
            </a:r>
          </a:p>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11B23-8FE6-4F25-8052-1E33AD050F54}" type="slidenum">
              <a:rPr lang="en-US" altLang="en-US"/>
              <a:pPr/>
              <a:t>39</a:t>
            </a:fld>
            <a:endParaRPr lang="en-US" alt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a:t>Inspection of series rated systems can be a real challenge.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0C9E2-6207-488E-AFDA-0F5C0F2F0940}" type="slidenum">
              <a:rPr lang="en-US" altLang="en-US"/>
              <a:pPr/>
              <a:t>4</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dirty="0"/>
              <a:t>The National Electrical Code defines interrupting rating as “The highest current at rated voltage that a device is </a:t>
            </a:r>
            <a:r>
              <a:rPr lang="en-US" altLang="en-US" dirty="0" smtClean="0"/>
              <a:t>identified </a:t>
            </a:r>
            <a:r>
              <a:rPr lang="en-US" altLang="en-US" dirty="0"/>
              <a:t>to interrupt under standard test conditions”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B8259-71A0-4C53-84EE-FB56C5A696C8}" type="slidenum">
              <a:rPr lang="en-US" altLang="en-US"/>
              <a:pPr/>
              <a:t>40</a:t>
            </a:fld>
            <a:endParaRPr lang="en-US" altLang="en-US"/>
          </a:p>
        </p:txBody>
      </p:sp>
      <p:sp>
        <p:nvSpPr>
          <p:cNvPr id="87042"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87043"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a:t>First, check to make sure that the manufacturer’s label or bulletin shows the combination to be utilized.  Second, check to see if the field installed labels show the series rating, the device part numbers, panel designations, and locations.  Third, verify that the motor load, connected between the line side device and load side circuit breakers, does not exceed 1% of the interrupting rating of the load side circuit breakers.  And fourth, check to make sure that the lack of selective coordination associated with series rated systems is allowed at the point of application.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88782-2AA7-4E82-8632-5337DC05356A}" type="slidenum">
              <a:rPr lang="en-US" altLang="en-US"/>
              <a:pPr/>
              <a:t>41</a:t>
            </a:fld>
            <a:endParaRPr lang="en-US" altLang="en-US"/>
          </a:p>
        </p:txBody>
      </p:sp>
      <p:sp>
        <p:nvSpPr>
          <p:cNvPr id="89090" name="Rectangle 2"/>
          <p:cNvSpPr>
            <a:spLocks noGrp="1" noRot="1" noChangeAspect="1" noChangeArrowheads="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934721" y="4415791"/>
            <a:ext cx="5140960" cy="4184994"/>
          </a:xfrm>
          <a:prstGeom prst="rect">
            <a:avLst/>
          </a:prstGeom>
          <a:solidFill>
            <a:srgbClr val="FFFFFF"/>
          </a:solidFill>
          <a:ln>
            <a:solidFill>
              <a:srgbClr val="000000"/>
            </a:solidFill>
            <a:miter lim="800000"/>
            <a:headEnd/>
            <a:tailEnd/>
          </a:ln>
        </p:spPr>
        <p:txBody>
          <a:bodyPr/>
          <a:lstStyle/>
          <a:p>
            <a:r>
              <a:rPr lang="en-US" altLang="en-US" dirty="0"/>
              <a:t>“Series Rating” inspection forms are available for free downloading at </a:t>
            </a:r>
            <a:r>
              <a:rPr lang="en-US" altLang="en-US" u="sng" dirty="0" smtClean="0"/>
              <a:t>eaton.com/</a:t>
            </a:r>
            <a:r>
              <a:rPr lang="en-US" altLang="en-US" u="sng" dirty="0" err="1" smtClean="0"/>
              <a:t>bussmannseries</a:t>
            </a:r>
            <a:r>
              <a:rPr lang="en-US" altLang="en-US" dirty="0" smtClean="0"/>
              <a:t>.  </a:t>
            </a:r>
            <a:r>
              <a:rPr lang="en-US" altLang="en-US" dirty="0"/>
              <a:t>First, go to the </a:t>
            </a:r>
            <a:r>
              <a:rPr lang="en-US" altLang="en-US" dirty="0" smtClean="0"/>
              <a:t>“Resources” </a:t>
            </a:r>
            <a:r>
              <a:rPr lang="en-US" altLang="en-US" dirty="0"/>
              <a:t>section, then to </a:t>
            </a:r>
            <a:r>
              <a:rPr lang="en-US" altLang="en-US" dirty="0" smtClean="0"/>
              <a:t>“Education”, </a:t>
            </a:r>
            <a:r>
              <a:rPr lang="en-US" altLang="en-US" dirty="0"/>
              <a:t>then to </a:t>
            </a:r>
            <a:r>
              <a:rPr lang="en-US" altLang="en-US" dirty="0" smtClean="0"/>
              <a:t>“Solution Center Library”, then to “Series Ratings in the second column,</a:t>
            </a:r>
            <a:r>
              <a:rPr lang="en-US" altLang="en-US" baseline="0" dirty="0" smtClean="0"/>
              <a:t> then click on “checklist”</a:t>
            </a:r>
            <a:r>
              <a:rPr lang="en-US" altLang="en-US" dirty="0" smtClean="0"/>
              <a:t>.  This </a:t>
            </a:r>
            <a:r>
              <a:rPr lang="en-US" altLang="en-US" dirty="0"/>
              <a:t>forms provide a simple checklist of the major requirements associated with series rated systems.  </a:t>
            </a:r>
          </a:p>
          <a:p>
            <a:endParaRPr lang="en-US" altLang="en-US" dirty="0"/>
          </a:p>
          <a:p>
            <a:r>
              <a:rPr lang="en-US" altLang="en-US" dirty="0"/>
              <a:t>This form is available on </a:t>
            </a:r>
            <a:r>
              <a:rPr lang="en-US" altLang="en-US" u="sng" dirty="0" smtClean="0"/>
              <a:t>eaton.com/</a:t>
            </a:r>
            <a:r>
              <a:rPr lang="en-US" altLang="en-US" u="sng" dirty="0" err="1" smtClean="0"/>
              <a:t>bussmannseries</a:t>
            </a:r>
            <a:r>
              <a:rPr lang="en-US" altLang="en-US" u="sng" dirty="0" smtClean="0"/>
              <a:t> </a:t>
            </a:r>
            <a:endParaRPr lang="en-US" altLang="en-US" u="sng"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42</a:t>
            </a:fld>
            <a:endParaRPr lang="en-US"/>
          </a:p>
        </p:txBody>
      </p:sp>
    </p:spTree>
    <p:extLst>
      <p:ext uri="{BB962C8B-B14F-4D97-AF65-F5344CB8AC3E}">
        <p14:creationId xmlns:p14="http://schemas.microsoft.com/office/powerpoint/2010/main" val="398060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89C15-83CC-4EF6-A5C3-AA394BE6F038}" type="slidenum">
              <a:rPr lang="en-US" altLang="en-US"/>
              <a:pPr/>
              <a:t>5</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ltLang="en-US" sz="1500" b="1"/>
              <a:t>Overcurrent Protective devices must be rated to interrupt the maximum available short-circuit current at their point of application (lineside terminals)</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8934C-CE15-479C-B7C6-E9BF1A235771}" type="slidenum">
              <a:rPr lang="en-US" altLang="en-US"/>
              <a:pPr/>
              <a:t>6</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In order to properly apply interrupting ratings, short circuit calculations must be made for every switchboard, panelboard, loadcenter, motor control center, busway, and any other locations that contain overcurrent protective devices.  Note that these calculations are made before the current limitation of any of the overcurrent devices is determined.  For calculation purposes, assume that the fuses and circuit breakers are replaced by copper bars of comparable impedance.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EFEB8-F65B-4441-921C-76B7445C34EA}" type="slidenum">
              <a:rPr lang="en-US" altLang="en-US"/>
              <a:pPr/>
              <a:t>7</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a:t>There are three sections of the National Electrical Code that refer to interrupting ratings.  110.9 covers interrupting ratings in general, while 110.22 and 240.86 address series rated systems in particular.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2C094-6223-4221-898E-BAE1833C8DDC}" type="slidenum">
              <a:rPr lang="en-US" altLang="en-US"/>
              <a:pPr/>
              <a:t>8</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ltLang="en-US"/>
              <a:t>Section 110.9 requires fuses and circuit breakers to have an interrupting rating equal to or greater than the maximum available short-circuit current at their line side.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7F448-D8D0-43E6-A895-AE06B696C9A3}" type="slidenum">
              <a:rPr lang="en-US" altLang="en-US"/>
              <a:pPr/>
              <a:t>9</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There are two ways to meet the requirements of Section 110.9- fully rated, and series rated systems.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2015 Eaton. All Rights Reserved.</a:t>
            </a:r>
            <a:r>
              <a:rPr lang="en-US" sz="700" dirty="0" smtClean="0">
                <a:solidFill>
                  <a:schemeClr val="bg1"/>
                </a:solidFill>
              </a:rPr>
              <a:t>.</a:t>
            </a:r>
          </a:p>
        </p:txBody>
      </p:sp>
      <p:sp>
        <p:nvSpPr>
          <p:cNvPr id="5" name="Rectangle 10"/>
          <p:cNvSpPr>
            <a:spLocks noChangeArrowheads="1"/>
          </p:cNvSpPr>
          <p:nvPr/>
        </p:nvSpPr>
        <p:spPr bwMode="auto">
          <a:xfrm>
            <a:off x="381000" y="0"/>
            <a:ext cx="8763000" cy="5715000"/>
          </a:xfrm>
          <a:prstGeom prst="rect">
            <a:avLst/>
          </a:prstGeom>
          <a:noFill/>
          <a:ln w="3175" algn="ctr">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6" name="Picture 13" descr="Eaton - white 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970588"/>
            <a:ext cx="19050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206500" y="152400"/>
            <a:ext cx="7924800" cy="990600"/>
          </a:xfrm>
        </p:spPr>
        <p:txBody>
          <a:bodyPr anchor="ctr"/>
          <a:lstStyle>
            <a:lvl1pPr>
              <a:defRPr sz="2800" baseline="0">
                <a:solidFill>
                  <a:schemeClr val="tx1"/>
                </a:solidFill>
              </a:defRPr>
            </a:lvl1pPr>
          </a:lstStyle>
          <a:p>
            <a:pPr lvl="0"/>
            <a:r>
              <a:rPr lang="en-US" noProof="0" dirty="0" smtClean="0"/>
              <a:t>Click to edit Master title style</a:t>
            </a:r>
          </a:p>
        </p:txBody>
      </p:sp>
    </p:spTree>
    <p:extLst>
      <p:ext uri="{BB962C8B-B14F-4D97-AF65-F5344CB8AC3E}">
        <p14:creationId xmlns:p14="http://schemas.microsoft.com/office/powerpoint/2010/main" val="4208596065"/>
      </p:ext>
    </p:extLst>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100708"/>
      </p:ext>
    </p:extLst>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2014 Eaton. All Rights Reserved.</a:t>
            </a:r>
            <a:r>
              <a:rPr lang="en-US" sz="700" dirty="0" smtClean="0">
                <a:solidFill>
                  <a:schemeClr val="bg1"/>
                </a:solidFill>
              </a:rPr>
              <a:t>.</a:t>
            </a:r>
          </a:p>
        </p:txBody>
      </p:sp>
      <p:sp>
        <p:nvSpPr>
          <p:cNvPr id="2" name="Rectangle 1"/>
          <p:cNvSpPr/>
          <p:nvPr userDrawn="1"/>
        </p:nvSpPr>
        <p:spPr bwMode="auto">
          <a:xfrm>
            <a:off x="381000" y="0"/>
            <a:ext cx="8763000" cy="5715000"/>
          </a:xfrm>
          <a:prstGeom prst="rect">
            <a:avLst/>
          </a:prstGeom>
          <a:noFill/>
          <a:ln>
            <a:solidFill>
              <a:schemeClr val="bg1">
                <a:lumMod val="85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8" name="Picture 13" descr="Eaton - white 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7089"/>
          <a:stretch/>
        </p:blipFill>
        <p:spPr bwMode="auto">
          <a:xfrm>
            <a:off x="762000" y="6324600"/>
            <a:ext cx="123242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5"/>
          <p:cNvSpPr>
            <a:spLocks noChangeArrowheads="1"/>
          </p:cNvSpPr>
          <p:nvPr userDrawn="1"/>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lnSpc>
                <a:spcPct val="100000"/>
              </a:lnSpc>
              <a:spcBef>
                <a:spcPct val="0"/>
              </a:spcBef>
              <a:buClrTx/>
            </a:pPr>
            <a:fld id="{43DBA627-09D6-4F6C-921A-2B5A1E4AADE1}" type="slidenum">
              <a:rPr lang="en-US" sz="900">
                <a:solidFill>
                  <a:srgbClr val="0C86F4"/>
                </a:solidFill>
              </a:rPr>
              <a:pPr algn="r">
                <a:lnSpc>
                  <a:spcPct val="100000"/>
                </a:lnSpc>
                <a:spcBef>
                  <a:spcPct val="0"/>
                </a:spcBef>
                <a:buClrTx/>
              </a:pPr>
              <a:t>‹#›</a:t>
            </a:fld>
            <a:endParaRPr lang="en-US" sz="900" dirty="0">
              <a:solidFill>
                <a:srgbClr val="0C86F4"/>
              </a:solidFill>
            </a:endParaRPr>
          </a:p>
        </p:txBody>
      </p:sp>
    </p:spTree>
    <p:extLst>
      <p:ext uri="{BB962C8B-B14F-4D97-AF65-F5344CB8AC3E}">
        <p14:creationId xmlns:p14="http://schemas.microsoft.com/office/powerpoint/2010/main" val="1970643397"/>
      </p:ext>
    </p:extLst>
  </p:cSld>
  <p:clrMapOvr>
    <a:masterClrMapping/>
  </p:clrMapOvr>
  <p:transition spd="med">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553200" y="6248400"/>
            <a:ext cx="1905000" cy="457200"/>
          </a:xfrm>
          <a:prstGeom prst="rect">
            <a:avLst/>
          </a:prstGeom>
        </p:spPr>
        <p:txBody>
          <a:bodyPr/>
          <a:lstStyle>
            <a:lvl1pPr>
              <a:defRPr/>
            </a:lvl1pPr>
          </a:lstStyle>
          <a:p>
            <a:fld id="{D26F3B36-54D0-428D-85E9-39575421B3FA}" type="slidenum">
              <a:rPr lang="en-US" altLang="en-US"/>
              <a:pPr/>
              <a:t>‹#›</a:t>
            </a:fld>
            <a:endParaRPr lang="en-US" altLang="en-US"/>
          </a:p>
        </p:txBody>
      </p:sp>
    </p:spTree>
    <p:extLst>
      <p:ext uri="{BB962C8B-B14F-4D97-AF65-F5344CB8AC3E}">
        <p14:creationId xmlns:p14="http://schemas.microsoft.com/office/powerpoint/2010/main" val="2443936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066800"/>
            <a:ext cx="4191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066800"/>
            <a:ext cx="4191000" cy="5181600"/>
          </a:xfrm>
        </p:spPr>
        <p:txBody>
          <a:bodyPr/>
          <a:lstStyle/>
          <a:p>
            <a:endParaRPr lang="en-US"/>
          </a:p>
        </p:txBody>
      </p:sp>
      <p:sp>
        <p:nvSpPr>
          <p:cNvPr id="5" name="Slide Number Placeholder 4"/>
          <p:cNvSpPr>
            <a:spLocks noGrp="1"/>
          </p:cNvSpPr>
          <p:nvPr>
            <p:ph type="sldNum" sz="quarter" idx="10"/>
          </p:nvPr>
        </p:nvSpPr>
        <p:spPr>
          <a:xfrm>
            <a:off x="6553200" y="6248400"/>
            <a:ext cx="1905000" cy="457200"/>
          </a:xfrm>
          <a:prstGeom prst="rect">
            <a:avLst/>
          </a:prstGeom>
        </p:spPr>
        <p:txBody>
          <a:bodyPr/>
          <a:lstStyle>
            <a:lvl1pPr>
              <a:defRPr/>
            </a:lvl1pPr>
          </a:lstStyle>
          <a:p>
            <a:fld id="{A923CB88-1850-4854-811A-DEE0F59CB31F}" type="slidenum">
              <a:rPr lang="en-US" altLang="en-US"/>
              <a:pPr/>
              <a:t>‹#›</a:t>
            </a:fld>
            <a:endParaRPr lang="en-US" altLang="en-US"/>
          </a:p>
        </p:txBody>
      </p:sp>
    </p:spTree>
    <p:extLst>
      <p:ext uri="{BB962C8B-B14F-4D97-AF65-F5344CB8AC3E}">
        <p14:creationId xmlns:p14="http://schemas.microsoft.com/office/powerpoint/2010/main" val="135491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_option 2">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2015 Eaton. All Rights Reserved.</a:t>
            </a:r>
            <a:r>
              <a:rPr lang="en-US" sz="700" dirty="0" smtClean="0">
                <a:solidFill>
                  <a:schemeClr val="bg1"/>
                </a:solidFill>
              </a:rPr>
              <a:t>.</a:t>
            </a:r>
          </a:p>
        </p:txBody>
      </p:sp>
      <p:sp>
        <p:nvSpPr>
          <p:cNvPr id="5" name="Rectangle 10"/>
          <p:cNvSpPr>
            <a:spLocks noChangeArrowheads="1"/>
          </p:cNvSpPr>
          <p:nvPr/>
        </p:nvSpPr>
        <p:spPr bwMode="auto">
          <a:xfrm>
            <a:off x="381000" y="0"/>
            <a:ext cx="8763000" cy="3200400"/>
          </a:xfrm>
          <a:prstGeom prst="rect">
            <a:avLst/>
          </a:prstGeom>
          <a:noFill/>
          <a:ln w="3175" algn="ctr">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6" name="Picture 13" descr="Eaton - white 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970588"/>
            <a:ext cx="19050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838200" y="3200400"/>
            <a:ext cx="7924800" cy="1143000"/>
          </a:xfrm>
        </p:spPr>
        <p:txBody>
          <a:bodyPr anchor="ctr"/>
          <a:lstStyle>
            <a:lvl1pPr>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838200" y="4783138"/>
            <a:ext cx="6024563" cy="1027112"/>
          </a:xfrm>
        </p:spPr>
        <p:txBody>
          <a:bodyPr/>
          <a:lstStyle>
            <a:lvl1pPr marL="0" indent="0">
              <a:buFontTx/>
              <a:buNone/>
              <a:defRPr sz="1600">
                <a:solidFill>
                  <a:srgbClr val="0067C6"/>
                </a:solidFill>
              </a:defRPr>
            </a:lvl1pPr>
          </a:lstStyle>
          <a:p>
            <a:pPr lvl="0"/>
            <a:r>
              <a:rPr lang="en-US" noProof="0" smtClean="0"/>
              <a:t>Click to edit Master subtitle style</a:t>
            </a:r>
          </a:p>
        </p:txBody>
      </p:sp>
    </p:spTree>
    <p:extLst>
      <p:ext uri="{BB962C8B-B14F-4D97-AF65-F5344CB8AC3E}">
        <p14:creationId xmlns:p14="http://schemas.microsoft.com/office/powerpoint/2010/main" val="2064643474"/>
      </p:ext>
    </p:extLst>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pactful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2015 Eaton. All Rights Reserved.</a:t>
            </a:r>
            <a:r>
              <a:rPr lang="en-US" sz="700" dirty="0" smtClean="0">
                <a:solidFill>
                  <a:schemeClr val="bg1"/>
                </a:solidFill>
              </a:rPr>
              <a:t>.</a:t>
            </a:r>
          </a:p>
        </p:txBody>
      </p:sp>
      <p:sp>
        <p:nvSpPr>
          <p:cNvPr id="2" name="Rectangle 1"/>
          <p:cNvSpPr/>
          <p:nvPr userDrawn="1"/>
        </p:nvSpPr>
        <p:spPr bwMode="auto">
          <a:xfrm>
            <a:off x="381000" y="0"/>
            <a:ext cx="8763000" cy="5715000"/>
          </a:xfrm>
          <a:prstGeom prst="rect">
            <a:avLst/>
          </a:prstGeom>
          <a:noFill/>
          <a:ln>
            <a:solidFill>
              <a:schemeClr val="bg1">
                <a:lumMod val="75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8" name="Picture 13" descr="Eaton - white background"/>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7089"/>
          <a:stretch/>
        </p:blipFill>
        <p:spPr bwMode="auto">
          <a:xfrm>
            <a:off x="762000" y="6324600"/>
            <a:ext cx="123242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5"/>
          <p:cNvSpPr>
            <a:spLocks noChangeArrowheads="1"/>
          </p:cNvSpPr>
          <p:nvPr userDrawn="1"/>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lnSpc>
                <a:spcPct val="100000"/>
              </a:lnSpc>
              <a:spcBef>
                <a:spcPct val="0"/>
              </a:spcBef>
              <a:buClrTx/>
            </a:pPr>
            <a:fld id="{43DBA627-09D6-4F6C-921A-2B5A1E4AADE1}" type="slidenum">
              <a:rPr lang="en-US" sz="900">
                <a:solidFill>
                  <a:srgbClr val="0C86F4"/>
                </a:solidFill>
              </a:rPr>
              <a:pPr algn="r">
                <a:lnSpc>
                  <a:spcPct val="100000"/>
                </a:lnSpc>
                <a:spcBef>
                  <a:spcPct val="0"/>
                </a:spcBef>
                <a:buClrTx/>
              </a:pPr>
              <a:t>‹#›</a:t>
            </a:fld>
            <a:endParaRPr lang="en-US" sz="900" dirty="0">
              <a:solidFill>
                <a:srgbClr val="0C86F4"/>
              </a:solidFill>
            </a:endParaRPr>
          </a:p>
        </p:txBody>
      </p:sp>
    </p:spTree>
    <p:extLst>
      <p:ext uri="{BB962C8B-B14F-4D97-AF65-F5344CB8AC3E}">
        <p14:creationId xmlns:p14="http://schemas.microsoft.com/office/powerpoint/2010/main" val="1970643397"/>
      </p:ext>
    </p:extLst>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8738121"/>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9788" y="1552575"/>
            <a:ext cx="3884612"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552575"/>
            <a:ext cx="3886200"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4466605"/>
      </p:ext>
    </p:extLst>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326598974"/>
      </p:ext>
    </p:extLst>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9788" y="1552575"/>
            <a:ext cx="4189412" cy="4695825"/>
          </a:xfrm>
        </p:spPr>
        <p:txBody>
          <a:bodyPr/>
          <a:lstStyle>
            <a:lvl1pPr marL="457200" indent="-457200">
              <a:buFont typeface="Arial" pitchFamily="34" charset="0"/>
              <a:buChar char="•"/>
              <a:defRPr/>
            </a:lvl1pPr>
          </a:lstStyle>
          <a:p>
            <a:pPr lvl="0"/>
            <a:endParaRPr lang="en-US" dirty="0"/>
          </a:p>
        </p:txBody>
      </p:sp>
      <p:sp>
        <p:nvSpPr>
          <p:cNvPr id="4" name="Content Placeholder 2"/>
          <p:cNvSpPr>
            <a:spLocks noGrp="1"/>
          </p:cNvSpPr>
          <p:nvPr>
            <p:ph idx="10"/>
          </p:nvPr>
        </p:nvSpPr>
        <p:spPr>
          <a:xfrm>
            <a:off x="5105400" y="1552575"/>
            <a:ext cx="3657600" cy="2362200"/>
          </a:xfrm>
        </p:spPr>
        <p:txBody>
          <a:bodyPr/>
          <a:lstStyle>
            <a:lvl1pPr marL="0" indent="0">
              <a:buNone/>
              <a:defRPr/>
            </a:lvl1pPr>
          </a:lstStyle>
          <a:p>
            <a:pPr lvl="0"/>
            <a:endParaRPr lang="en-US" dirty="0"/>
          </a:p>
        </p:txBody>
      </p:sp>
      <p:sp>
        <p:nvSpPr>
          <p:cNvPr id="5" name="Content Placeholder 2"/>
          <p:cNvSpPr>
            <a:spLocks noGrp="1"/>
          </p:cNvSpPr>
          <p:nvPr>
            <p:ph idx="11"/>
          </p:nvPr>
        </p:nvSpPr>
        <p:spPr>
          <a:xfrm>
            <a:off x="5105400" y="3962400"/>
            <a:ext cx="3657600" cy="22860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087490656"/>
      </p:ext>
    </p:extLst>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286000"/>
            <a:ext cx="7924800" cy="3581400"/>
          </a:xfrm>
        </p:spPr>
        <p:txBody>
          <a:bodyPr/>
          <a:lstStyle/>
          <a:p>
            <a:pPr lvl="0"/>
            <a:endParaRPr lang="en-US" noProof="0" smtClean="0"/>
          </a:p>
        </p:txBody>
      </p:sp>
      <p:sp>
        <p:nvSpPr>
          <p:cNvPr id="6" name="Text Placeholder 5"/>
          <p:cNvSpPr>
            <a:spLocks noGrp="1"/>
          </p:cNvSpPr>
          <p:nvPr>
            <p:ph type="body" sz="quarter" idx="11"/>
          </p:nvPr>
        </p:nvSpPr>
        <p:spPr>
          <a:xfrm>
            <a:off x="838200" y="1447800"/>
            <a:ext cx="7924800" cy="609600"/>
          </a:xfrm>
        </p:spPr>
        <p:txBody>
          <a:bodyPr/>
          <a:lstStyle>
            <a:lvl1pPr marL="0" indent="0">
              <a:buNone/>
              <a:defRPr sz="2400" b="1"/>
            </a:lvl1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90629537"/>
      </p:ext>
    </p:extLst>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0645056"/>
      </p:ext>
    </p:extLst>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39788" y="1552575"/>
            <a:ext cx="7923212"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Line 3"/>
          <p:cNvSpPr>
            <a:spLocks noChangeShapeType="1"/>
          </p:cNvSpPr>
          <p:nvPr/>
        </p:nvSpPr>
        <p:spPr bwMode="auto">
          <a:xfrm>
            <a:off x="0" y="1133475"/>
            <a:ext cx="914400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Rectangle 4"/>
          <p:cNvSpPr>
            <a:spLocks noGrp="1" noChangeArrowheads="1"/>
          </p:cNvSpPr>
          <p:nvPr>
            <p:ph type="title"/>
          </p:nvPr>
        </p:nvSpPr>
        <p:spPr bwMode="auto">
          <a:xfrm>
            <a:off x="838200" y="0"/>
            <a:ext cx="7924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title</a:t>
            </a:r>
          </a:p>
        </p:txBody>
      </p:sp>
      <p:sp>
        <p:nvSpPr>
          <p:cNvPr id="1029" name="Rectangle 35"/>
          <p:cNvSpPr>
            <a:spLocks noChangeArrowheads="1"/>
          </p:cNvSpPr>
          <p:nvPr/>
        </p:nvSpPr>
        <p:spPr bwMode="auto">
          <a:xfrm>
            <a:off x="6705600"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lnSpc>
                <a:spcPct val="100000"/>
              </a:lnSpc>
              <a:spcBef>
                <a:spcPct val="0"/>
              </a:spcBef>
              <a:buClrTx/>
            </a:pPr>
            <a:fld id="{43DBA627-09D6-4F6C-921A-2B5A1E4AADE1}" type="slidenum">
              <a:rPr lang="en-US" sz="900">
                <a:solidFill>
                  <a:srgbClr val="0C86F4"/>
                </a:solidFill>
              </a:rPr>
              <a:pPr algn="r">
                <a:lnSpc>
                  <a:spcPct val="100000"/>
                </a:lnSpc>
                <a:spcBef>
                  <a:spcPct val="0"/>
                </a:spcBef>
                <a:buClrTx/>
              </a:pPr>
              <a:t>‹#›</a:t>
            </a:fld>
            <a:endParaRPr lang="en-US" sz="900" dirty="0">
              <a:solidFill>
                <a:srgbClr val="0C86F4"/>
              </a:solidFill>
            </a:endParaRPr>
          </a:p>
        </p:txBody>
      </p:sp>
      <p:sp>
        <p:nvSpPr>
          <p:cNvPr id="1030" name="Text Box 36"/>
          <p:cNvSpPr txBox="1">
            <a:spLocks noChangeArrowheads="1"/>
          </p:cNvSpPr>
          <p:nvPr userDrawn="1"/>
        </p:nvSpPr>
        <p:spPr bwMode="auto">
          <a:xfrm>
            <a:off x="3657600" y="6538913"/>
            <a:ext cx="162256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2015 Eaton. All Rights Reserved.</a:t>
            </a:r>
            <a:r>
              <a:rPr lang="en-US" sz="700" dirty="0" smtClean="0">
                <a:solidFill>
                  <a:schemeClr val="bg1"/>
                </a:solidFill>
              </a:rPr>
              <a:t>.</a:t>
            </a:r>
          </a:p>
        </p:txBody>
      </p:sp>
      <p:pic>
        <p:nvPicPr>
          <p:cNvPr id="1031" name="Picture 39" descr="Eaton - white background"/>
          <p:cNvPicPr>
            <a:picLocks noChangeAspect="1" noChangeArrowheads="1"/>
          </p:cNvPicPr>
          <p:nvPr userDrawn="1"/>
        </p:nvPicPr>
        <p:blipFill>
          <a:blip r:embed="rId15">
            <a:extLst>
              <a:ext uri="{28A0092B-C50C-407E-A947-70E740481C1C}">
                <a14:useLocalDpi xmlns:a14="http://schemas.microsoft.com/office/drawing/2010/main" val="0"/>
              </a:ext>
            </a:extLst>
          </a:blip>
          <a:srcRect b="2786"/>
          <a:stretch>
            <a:fillRect/>
          </a:stretch>
        </p:blipFill>
        <p:spPr bwMode="auto">
          <a:xfrm>
            <a:off x="762000" y="6305550"/>
            <a:ext cx="1219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05" r:id="rId2"/>
    <p:sldLayoutId id="2147483706" r:id="rId3"/>
    <p:sldLayoutId id="2147483698" r:id="rId4"/>
    <p:sldLayoutId id="2147483699" r:id="rId5"/>
    <p:sldLayoutId id="2147483700" r:id="rId6"/>
    <p:sldLayoutId id="2147483701" r:id="rId7"/>
    <p:sldLayoutId id="2147483702" r:id="rId8"/>
    <p:sldLayoutId id="2147483703" r:id="rId9"/>
    <p:sldLayoutId id="2147483704" r:id="rId10"/>
    <p:sldLayoutId id="2147483719" r:id="rId11"/>
    <p:sldLayoutId id="2147483722" r:id="rId12"/>
    <p:sldLayoutId id="2147483723" r:id="rId13"/>
  </p:sldLayoutIdLst>
  <p:transition spd="med">
    <p:wipe dir="d"/>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0067C6"/>
          </a:solidFill>
          <a:latin typeface="+mj-lt"/>
          <a:ea typeface="+mj-ea"/>
          <a:cs typeface="+mj-cs"/>
        </a:defRPr>
      </a:lvl1pPr>
      <a:lvl2pPr algn="l" rtl="0" eaLnBrk="0" fontAlgn="base" hangingPunct="0">
        <a:lnSpc>
          <a:spcPct val="90000"/>
        </a:lnSpc>
        <a:spcBef>
          <a:spcPct val="0"/>
        </a:spcBef>
        <a:spcAft>
          <a:spcPct val="0"/>
        </a:spcAft>
        <a:defRPr sz="3200">
          <a:solidFill>
            <a:srgbClr val="0067C6"/>
          </a:solidFill>
          <a:latin typeface="Arial" charset="0"/>
        </a:defRPr>
      </a:lvl2pPr>
      <a:lvl3pPr algn="l" rtl="0" eaLnBrk="0" fontAlgn="base" hangingPunct="0">
        <a:lnSpc>
          <a:spcPct val="90000"/>
        </a:lnSpc>
        <a:spcBef>
          <a:spcPct val="0"/>
        </a:spcBef>
        <a:spcAft>
          <a:spcPct val="0"/>
        </a:spcAft>
        <a:defRPr sz="3200">
          <a:solidFill>
            <a:srgbClr val="0067C6"/>
          </a:solidFill>
          <a:latin typeface="Arial" charset="0"/>
        </a:defRPr>
      </a:lvl3pPr>
      <a:lvl4pPr algn="l" rtl="0" eaLnBrk="0" fontAlgn="base" hangingPunct="0">
        <a:lnSpc>
          <a:spcPct val="90000"/>
        </a:lnSpc>
        <a:spcBef>
          <a:spcPct val="0"/>
        </a:spcBef>
        <a:spcAft>
          <a:spcPct val="0"/>
        </a:spcAft>
        <a:defRPr sz="3200">
          <a:solidFill>
            <a:srgbClr val="0067C6"/>
          </a:solidFill>
          <a:latin typeface="Arial" charset="0"/>
        </a:defRPr>
      </a:lvl4pPr>
      <a:lvl5pPr algn="l" rtl="0" eaLnBrk="0" fontAlgn="base" hangingPunct="0">
        <a:lnSpc>
          <a:spcPct val="90000"/>
        </a:lnSpc>
        <a:spcBef>
          <a:spcPct val="0"/>
        </a:spcBef>
        <a:spcAft>
          <a:spcPct val="0"/>
        </a:spcAft>
        <a:defRPr sz="3200">
          <a:solidFill>
            <a:srgbClr val="0067C6"/>
          </a:solidFill>
          <a:latin typeface="Arial" charset="0"/>
        </a:defRPr>
      </a:lvl5pPr>
      <a:lvl6pPr marL="457200" algn="l" rtl="0" fontAlgn="base">
        <a:lnSpc>
          <a:spcPct val="90000"/>
        </a:lnSpc>
        <a:spcBef>
          <a:spcPct val="0"/>
        </a:spcBef>
        <a:spcAft>
          <a:spcPct val="0"/>
        </a:spcAft>
        <a:defRPr sz="3200">
          <a:solidFill>
            <a:srgbClr val="0067C6"/>
          </a:solidFill>
          <a:latin typeface="Arial" charset="0"/>
        </a:defRPr>
      </a:lvl6pPr>
      <a:lvl7pPr marL="914400" algn="l" rtl="0" fontAlgn="base">
        <a:lnSpc>
          <a:spcPct val="90000"/>
        </a:lnSpc>
        <a:spcBef>
          <a:spcPct val="0"/>
        </a:spcBef>
        <a:spcAft>
          <a:spcPct val="0"/>
        </a:spcAft>
        <a:defRPr sz="3200">
          <a:solidFill>
            <a:srgbClr val="0067C6"/>
          </a:solidFill>
          <a:latin typeface="Arial" charset="0"/>
        </a:defRPr>
      </a:lvl7pPr>
      <a:lvl8pPr marL="1371600" algn="l" rtl="0" fontAlgn="base">
        <a:lnSpc>
          <a:spcPct val="90000"/>
        </a:lnSpc>
        <a:spcBef>
          <a:spcPct val="0"/>
        </a:spcBef>
        <a:spcAft>
          <a:spcPct val="0"/>
        </a:spcAft>
        <a:defRPr sz="3200">
          <a:solidFill>
            <a:srgbClr val="0067C6"/>
          </a:solidFill>
          <a:latin typeface="Arial" charset="0"/>
        </a:defRPr>
      </a:lvl8pPr>
      <a:lvl9pPr marL="1828800" algn="l" rtl="0" fontAlgn="base">
        <a:lnSpc>
          <a:spcPct val="90000"/>
        </a:lnSpc>
        <a:spcBef>
          <a:spcPct val="0"/>
        </a:spcBef>
        <a:spcAft>
          <a:spcPct val="0"/>
        </a:spcAft>
        <a:defRPr sz="3200">
          <a:solidFill>
            <a:srgbClr val="0067C6"/>
          </a:solidFill>
          <a:latin typeface="Arial" charset="0"/>
        </a:defRPr>
      </a:lvl9pPr>
    </p:titleStyle>
    <p:bodyStyle>
      <a:lvl1pPr marL="342900" indent="-342900" algn="l" rtl="0" eaLnBrk="0" fontAlgn="base" hangingPunct="0">
        <a:lnSpc>
          <a:spcPct val="110000"/>
        </a:lnSpc>
        <a:spcBef>
          <a:spcPts val="1200"/>
        </a:spcBef>
        <a:spcAft>
          <a:spcPct val="0"/>
        </a:spcAft>
        <a:buClr>
          <a:srgbClr val="0067C6"/>
        </a:buClr>
        <a:buChar char="•"/>
        <a:defRPr sz="2800">
          <a:solidFill>
            <a:srgbClr val="292929"/>
          </a:solidFill>
          <a:latin typeface="+mn-lt"/>
          <a:ea typeface="+mn-ea"/>
          <a:cs typeface="+mn-cs"/>
        </a:defRPr>
      </a:lvl1pPr>
      <a:lvl2pPr marL="742950" indent="-285750" algn="l" rtl="0" eaLnBrk="0" fontAlgn="base" hangingPunct="0">
        <a:lnSpc>
          <a:spcPct val="110000"/>
        </a:lnSpc>
        <a:spcBef>
          <a:spcPts val="1200"/>
        </a:spcBef>
        <a:spcAft>
          <a:spcPct val="0"/>
        </a:spcAft>
        <a:buClr>
          <a:srgbClr val="0067C6"/>
        </a:buClr>
        <a:buChar char="•"/>
        <a:defRPr sz="2400">
          <a:solidFill>
            <a:srgbClr val="292929"/>
          </a:solidFill>
          <a:latin typeface="+mn-lt"/>
        </a:defRPr>
      </a:lvl2pPr>
      <a:lvl3pPr marL="1143000" indent="-228600" algn="l" rtl="0" eaLnBrk="0" fontAlgn="base" hangingPunct="0">
        <a:lnSpc>
          <a:spcPct val="110000"/>
        </a:lnSpc>
        <a:spcBef>
          <a:spcPts val="1200"/>
        </a:spcBef>
        <a:spcAft>
          <a:spcPct val="0"/>
        </a:spcAft>
        <a:buClr>
          <a:srgbClr val="0067C6"/>
        </a:buClr>
        <a:buChar char="•"/>
        <a:defRPr sz="2000">
          <a:solidFill>
            <a:srgbClr val="292929"/>
          </a:solidFill>
          <a:latin typeface="+mn-lt"/>
        </a:defRPr>
      </a:lvl3pPr>
      <a:lvl4pPr marL="1600200" indent="-228600" algn="l" rtl="0" eaLnBrk="0" fontAlgn="base" hangingPunct="0">
        <a:spcBef>
          <a:spcPts val="1200"/>
        </a:spcBef>
        <a:spcAft>
          <a:spcPct val="0"/>
        </a:spcAft>
        <a:buClr>
          <a:srgbClr val="0067C6"/>
        </a:buClr>
        <a:buChar char="•"/>
        <a:defRPr sz="2000">
          <a:solidFill>
            <a:srgbClr val="292929"/>
          </a:solidFill>
          <a:latin typeface="+mn-lt"/>
        </a:defRPr>
      </a:lvl4pPr>
      <a:lvl5pPr marL="2057400" indent="-228600" algn="l" rtl="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4400" dirty="0" smtClean="0"/>
              <a:t>Suggestion on How to Use</a:t>
            </a:r>
          </a:p>
        </p:txBody>
      </p:sp>
      <p:sp>
        <p:nvSpPr>
          <p:cNvPr id="3075" name="Rectangle 3"/>
          <p:cNvSpPr>
            <a:spLocks noGrp="1" noChangeArrowheads="1"/>
          </p:cNvSpPr>
          <p:nvPr>
            <p:ph type="body" idx="1"/>
          </p:nvPr>
        </p:nvSpPr>
        <p:spPr>
          <a:xfrm>
            <a:off x="1279525" y="1541463"/>
            <a:ext cx="7529513" cy="4114800"/>
          </a:xfrm>
        </p:spPr>
        <p:txBody>
          <a:bodyPr/>
          <a:lstStyle/>
          <a:p>
            <a:pPr>
              <a:lnSpc>
                <a:spcPct val="80000"/>
              </a:lnSpc>
            </a:pPr>
            <a:r>
              <a:rPr lang="en-US" altLang="en-US" dirty="0" smtClean="0"/>
              <a:t>Industry Trainers are encouraged to use this material in their sessions</a:t>
            </a:r>
          </a:p>
          <a:p>
            <a:pPr>
              <a:lnSpc>
                <a:spcPct val="80000"/>
              </a:lnSpc>
            </a:pPr>
            <a:r>
              <a:rPr lang="en-US" altLang="en-US" dirty="0" smtClean="0"/>
              <a:t>Download the presentation file</a:t>
            </a:r>
          </a:p>
          <a:p>
            <a:pPr>
              <a:lnSpc>
                <a:spcPct val="80000"/>
              </a:lnSpc>
            </a:pPr>
            <a:r>
              <a:rPr lang="en-US" altLang="en-US" dirty="0" smtClean="0"/>
              <a:t>Print the Notes pages and read them as you view the presentation in the “Slide Show” view.  In this way you see the slides in large format and have animation (when available)</a:t>
            </a:r>
          </a:p>
        </p:txBody>
      </p:sp>
    </p:spTree>
    <p:extLst>
      <p:ext uri="{BB962C8B-B14F-4D97-AF65-F5344CB8AC3E}">
        <p14:creationId xmlns:p14="http://schemas.microsoft.com/office/powerpoint/2010/main" val="4292073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4400" dirty="0" smtClean="0"/>
              <a:t>Fully </a:t>
            </a:r>
            <a:r>
              <a:rPr lang="en-US" altLang="en-US" sz="4400" dirty="0"/>
              <a:t>Rated Systems</a:t>
            </a:r>
          </a:p>
        </p:txBody>
      </p:sp>
      <p:sp>
        <p:nvSpPr>
          <p:cNvPr id="32771" name="Rectangle 3"/>
          <p:cNvSpPr>
            <a:spLocks noGrp="1" noChangeArrowheads="1"/>
          </p:cNvSpPr>
          <p:nvPr>
            <p:ph type="body" idx="1"/>
          </p:nvPr>
        </p:nvSpPr>
        <p:spPr/>
        <p:txBody>
          <a:bodyPr/>
          <a:lstStyle/>
          <a:p>
            <a:r>
              <a:rPr lang="en-US" altLang="en-US" b="1"/>
              <a:t> Fully Rated Systems</a:t>
            </a:r>
            <a:endParaRPr lang="en-US" altLang="en-US"/>
          </a:p>
          <a:p>
            <a:pPr lvl="1"/>
            <a:r>
              <a:rPr lang="en-US" altLang="en-US"/>
              <a:t>Circuit Breakers</a:t>
            </a:r>
          </a:p>
          <a:p>
            <a:pPr lvl="1"/>
            <a:r>
              <a:rPr lang="en-US" altLang="en-US"/>
              <a:t>Fuses</a:t>
            </a:r>
          </a:p>
          <a:p>
            <a:pPr lvl="1"/>
            <a:r>
              <a:rPr lang="en-US" altLang="en-US"/>
              <a:t>Combination of both</a:t>
            </a:r>
          </a:p>
        </p:txBody>
      </p:sp>
    </p:spTree>
    <p:extLst>
      <p:ext uri="{BB962C8B-B14F-4D97-AF65-F5344CB8AC3E}">
        <p14:creationId xmlns:p14="http://schemas.microsoft.com/office/powerpoint/2010/main" val="41413497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    Fully Rated Systems</a:t>
            </a:r>
          </a:p>
        </p:txBody>
      </p:sp>
      <p:sp>
        <p:nvSpPr>
          <p:cNvPr id="33795" name="Rectangle 3"/>
          <p:cNvSpPr>
            <a:spLocks noGrp="1" noChangeArrowheads="1"/>
          </p:cNvSpPr>
          <p:nvPr>
            <p:ph type="body" idx="1"/>
          </p:nvPr>
        </p:nvSpPr>
        <p:spPr>
          <a:xfrm>
            <a:off x="304800" y="1676400"/>
            <a:ext cx="8534400" cy="4572000"/>
          </a:xfrm>
        </p:spPr>
        <p:txBody>
          <a:bodyPr/>
          <a:lstStyle/>
          <a:p>
            <a:pPr>
              <a:buFontTx/>
              <a:buNone/>
            </a:pPr>
            <a:r>
              <a:rPr lang="en-US" altLang="en-US" b="1"/>
              <a:t>  Definition:</a:t>
            </a:r>
          </a:p>
          <a:p>
            <a:pPr>
              <a:buFontTx/>
              <a:buNone/>
            </a:pPr>
            <a:r>
              <a:rPr lang="en-US" altLang="en-US" b="1"/>
              <a:t>  A system where each overcurrent protective device has an individual interrupting rating (stand alone) at least as great as the available short-circuit current at point of application.</a:t>
            </a:r>
          </a:p>
          <a:p>
            <a:pPr>
              <a:buFontTx/>
              <a:buNone/>
            </a:pPr>
            <a:r>
              <a:rPr lang="en-US" altLang="en-US" b="1"/>
              <a:t>   </a:t>
            </a:r>
            <a:endParaRPr lang="en-US" altLang="en-US"/>
          </a:p>
        </p:txBody>
      </p:sp>
    </p:spTree>
    <p:extLst>
      <p:ext uri="{BB962C8B-B14F-4D97-AF65-F5344CB8AC3E}">
        <p14:creationId xmlns:p14="http://schemas.microsoft.com/office/powerpoint/2010/main" val="23575492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X:\Interrupt Rating Powerpoint\BREAKER copy.2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71600"/>
            <a:ext cx="37791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4819" name="Line 3"/>
          <p:cNvSpPr>
            <a:spLocks noChangeShapeType="1"/>
          </p:cNvSpPr>
          <p:nvPr/>
        </p:nvSpPr>
        <p:spPr bwMode="auto">
          <a:xfrm>
            <a:off x="2819400" y="5410200"/>
            <a:ext cx="14478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Text Box 4"/>
          <p:cNvSpPr txBox="1">
            <a:spLocks noChangeArrowheads="1"/>
          </p:cNvSpPr>
          <p:nvPr/>
        </p:nvSpPr>
        <p:spPr bwMode="auto">
          <a:xfrm>
            <a:off x="441325" y="41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34821" name="Text Box 5"/>
          <p:cNvSpPr txBox="1">
            <a:spLocks noChangeArrowheads="1"/>
          </p:cNvSpPr>
          <p:nvPr/>
        </p:nvSpPr>
        <p:spPr bwMode="auto">
          <a:xfrm>
            <a:off x="0" y="189192"/>
            <a:ext cx="9144000" cy="946150"/>
          </a:xfrm>
          <a:prstGeom prst="rect">
            <a:avLst/>
          </a:prstGeom>
          <a:solidFill>
            <a:schemeClr val="bg1"/>
          </a:solidFill>
          <a:ln>
            <a:noFill/>
          </a:ln>
          <a:effectLst/>
          <a:extLst/>
        </p:spPr>
        <p:txBody>
          <a:bodyPr>
            <a:spAutoFit/>
          </a:bodyPr>
          <a:lstStyle/>
          <a:p>
            <a:pPr algn="ctr"/>
            <a:r>
              <a:rPr lang="en-US" altLang="en-US" sz="2800" b="1" dirty="0"/>
              <a:t>Select OCPD’s with I.R. equal or greater than short-circuit current available at each point of application</a:t>
            </a:r>
            <a:endParaRPr lang="en-US" altLang="en-US" dirty="0"/>
          </a:p>
        </p:txBody>
      </p:sp>
      <p:pic>
        <p:nvPicPr>
          <p:cNvPr id="34822" name="Picture 6" descr="X:\Interrupt Rating Powerpoint\bus label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288" y="2514600"/>
            <a:ext cx="6716712" cy="1752600"/>
          </a:xfrm>
          <a:prstGeom prst="rect">
            <a:avLst/>
          </a:prstGeom>
          <a:noFill/>
          <a:extLst>
            <a:ext uri="{909E8E84-426E-40DD-AFC4-6F175D3DCCD1}">
              <a14:hiddenFill xmlns:a14="http://schemas.microsoft.com/office/drawing/2010/main">
                <a:solidFill>
                  <a:srgbClr val="FFFFFF"/>
                </a:solidFill>
              </a14:hiddenFill>
            </a:ext>
          </a:extLst>
        </p:spPr>
      </p:pic>
      <p:sp>
        <p:nvSpPr>
          <p:cNvPr id="34823" name="Line 7"/>
          <p:cNvSpPr>
            <a:spLocks noChangeShapeType="1"/>
          </p:cNvSpPr>
          <p:nvPr/>
        </p:nvSpPr>
        <p:spPr bwMode="auto">
          <a:xfrm flipV="1">
            <a:off x="4267200" y="3657600"/>
            <a:ext cx="1143000" cy="17526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701820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68022"/>
            <a:ext cx="9144000" cy="873316"/>
          </a:xfrm>
          <a:prstGeom prst="rect">
            <a:avLst/>
          </a:prstGeom>
          <a:solidFill>
            <a:schemeClr val="bg1"/>
          </a:solidFill>
          <a:ln>
            <a:noFill/>
          </a:ln>
          <a:effectLst/>
          <a:extLst/>
        </p:spPr>
        <p:txBody>
          <a:bodyPr>
            <a:spAutoFit/>
          </a:bodyPr>
          <a:lstStyle/>
          <a:p>
            <a:pPr algn="ctr"/>
            <a:r>
              <a:rPr lang="en-US" altLang="en-US" sz="2400" b="1" dirty="0"/>
              <a:t>Select OCPD’s with I.R. equal to or greater than short-circuit current available at each point of application</a:t>
            </a:r>
            <a:endParaRPr lang="en-US" altLang="en-US" sz="1400" dirty="0"/>
          </a:p>
        </p:txBody>
      </p:sp>
      <p:pic>
        <p:nvPicPr>
          <p:cNvPr id="35843" name="Picture 3" descr="X:\Interrupt Rating Powerpoint\FUSE copy. 2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1628775" cy="40005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X:\Interrupt Rating Powerpoint\FUSE SIDE copy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25650"/>
            <a:ext cx="7467600" cy="2622550"/>
          </a:xfrm>
          <a:prstGeom prst="rect">
            <a:avLst/>
          </a:prstGeom>
          <a:noFill/>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1584325" y="5734050"/>
            <a:ext cx="6029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t>300,000 Amp Interrupting Rating</a:t>
            </a:r>
            <a:endParaRPr lang="en-US" altLang="en-US"/>
          </a:p>
        </p:txBody>
      </p:sp>
      <p:sp>
        <p:nvSpPr>
          <p:cNvPr id="35846" name="Line 6"/>
          <p:cNvSpPr>
            <a:spLocks noChangeShapeType="1"/>
          </p:cNvSpPr>
          <p:nvPr/>
        </p:nvSpPr>
        <p:spPr bwMode="auto">
          <a:xfrm flipH="1">
            <a:off x="990600" y="6096000"/>
            <a:ext cx="4572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 name="Line 7"/>
          <p:cNvSpPr>
            <a:spLocks noChangeShapeType="1"/>
          </p:cNvSpPr>
          <p:nvPr/>
        </p:nvSpPr>
        <p:spPr bwMode="auto">
          <a:xfrm flipV="1">
            <a:off x="990600" y="3657600"/>
            <a:ext cx="3124200" cy="2438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499667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0"/>
            <a:ext cx="7772400" cy="1371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 </a:t>
            </a:r>
          </a:p>
        </p:txBody>
      </p:sp>
      <p:sp>
        <p:nvSpPr>
          <p:cNvPr id="37891" name="Rectangle 3"/>
          <p:cNvSpPr>
            <a:spLocks noChangeArrowheads="1"/>
          </p:cNvSpPr>
          <p:nvPr/>
        </p:nvSpPr>
        <p:spPr bwMode="auto">
          <a:xfrm>
            <a:off x="228600" y="0"/>
            <a:ext cx="8915400"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altLang="en-US" sz="5400">
                <a:solidFill>
                  <a:schemeClr val="tx2"/>
                </a:solidFill>
              </a:rPr>
              <a:t> </a:t>
            </a:r>
            <a:r>
              <a:rPr lang="en-US" altLang="en-US" sz="5400" b="1">
                <a:solidFill>
                  <a:schemeClr val="tx2"/>
                </a:solidFill>
              </a:rPr>
              <a:t>Series Rated Systems</a:t>
            </a:r>
            <a:endParaRPr lang="en-US" altLang="en-US" sz="5400">
              <a:solidFill>
                <a:schemeClr val="tx2"/>
              </a:solidFill>
            </a:endParaRPr>
          </a:p>
        </p:txBody>
      </p:sp>
      <p:sp>
        <p:nvSpPr>
          <p:cNvPr id="37892" name="Rectangle 4"/>
          <p:cNvSpPr>
            <a:spLocks noGrp="1" noChangeArrowheads="1"/>
          </p:cNvSpPr>
          <p:nvPr>
            <p:ph idx="1"/>
          </p:nvPr>
        </p:nvSpPr>
        <p:spPr>
          <a:xfrm>
            <a:off x="0" y="1752600"/>
            <a:ext cx="9144000" cy="4267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t" anchorCtr="0"/>
          <a:lstStyle/>
          <a:p>
            <a:pPr>
              <a:buFont typeface="Wingdings" pitchFamily="2" charset="2"/>
              <a:buNone/>
            </a:pPr>
            <a:r>
              <a:rPr lang="en-US" altLang="en-US"/>
              <a:t>  A combination of </a:t>
            </a:r>
          </a:p>
          <a:p>
            <a:pPr>
              <a:buFont typeface="Wingdings" pitchFamily="2" charset="2"/>
              <a:buNone/>
            </a:pPr>
            <a:r>
              <a:rPr lang="en-US" altLang="en-US"/>
              <a:t>       </a:t>
            </a:r>
            <a:r>
              <a:rPr lang="en-US" altLang="en-US" b="1"/>
              <a:t>circuit breakers / circuit breakers      or                                                                                                                                                            	fuses / circuit breakers</a:t>
            </a:r>
            <a:r>
              <a:rPr lang="en-US" altLang="en-US"/>
              <a:t> </a:t>
            </a:r>
          </a:p>
          <a:p>
            <a:pPr>
              <a:buFont typeface="Wingdings" pitchFamily="2" charset="2"/>
              <a:buNone/>
            </a:pPr>
            <a:r>
              <a:rPr lang="en-US" altLang="en-US"/>
              <a:t>  that can be applied at available fault levels </a:t>
            </a:r>
            <a:r>
              <a:rPr lang="en-US" altLang="en-US" b="1"/>
              <a:t>above</a:t>
            </a:r>
            <a:r>
              <a:rPr lang="en-US" altLang="en-US"/>
              <a:t> the interrupting rating of the </a:t>
            </a:r>
            <a:r>
              <a:rPr lang="en-US" altLang="en-US" b="1"/>
              <a:t>load side</a:t>
            </a:r>
            <a:r>
              <a:rPr lang="en-US" altLang="en-US"/>
              <a:t> circuit breaker, but not above that of the main or line side device.</a:t>
            </a:r>
          </a:p>
        </p:txBody>
      </p:sp>
    </p:spTree>
    <p:extLst>
      <p:ext uri="{BB962C8B-B14F-4D97-AF65-F5344CB8AC3E}">
        <p14:creationId xmlns:p14="http://schemas.microsoft.com/office/powerpoint/2010/main" val="32582788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400050"/>
            <a:ext cx="8534400" cy="990600"/>
          </a:xfrm>
        </p:spPr>
        <p:txBody>
          <a:bodyPr/>
          <a:lstStyle/>
          <a:p>
            <a:r>
              <a:rPr lang="en-US" altLang="en-US" sz="5100">
                <a:latin typeface="Times New Roman" charset="0"/>
              </a:rPr>
              <a:t>Series Rated Systems </a:t>
            </a:r>
            <a:br>
              <a:rPr lang="en-US" altLang="en-US" sz="5100">
                <a:latin typeface="Times New Roman" charset="0"/>
              </a:rPr>
            </a:br>
            <a:endParaRPr lang="en-US" altLang="en-US" sz="5100">
              <a:latin typeface="Times New Roman" charset="0"/>
            </a:endParaRPr>
          </a:p>
        </p:txBody>
      </p:sp>
      <p:sp>
        <p:nvSpPr>
          <p:cNvPr id="38915" name="Rectangle 3"/>
          <p:cNvSpPr>
            <a:spLocks noGrp="1" noChangeArrowheads="1"/>
          </p:cNvSpPr>
          <p:nvPr>
            <p:ph type="body" idx="1"/>
          </p:nvPr>
        </p:nvSpPr>
        <p:spPr/>
        <p:txBody>
          <a:bodyPr/>
          <a:lstStyle/>
          <a:p>
            <a:r>
              <a:rPr lang="en-US" altLang="en-US" dirty="0"/>
              <a:t>NEC® 240.86</a:t>
            </a:r>
          </a:p>
          <a:p>
            <a:pPr lvl="1"/>
            <a:r>
              <a:rPr lang="en-US" altLang="en-US" dirty="0"/>
              <a:t>Where a circuit breaker is used on a circuit having an available fault current higher than </a:t>
            </a:r>
            <a:r>
              <a:rPr lang="en-US" altLang="en-US" dirty="0" smtClean="0"/>
              <a:t>the </a:t>
            </a:r>
            <a:r>
              <a:rPr lang="en-US" altLang="en-US" dirty="0"/>
              <a:t>marked interrupting rating by being connected on the load side of an acceptable overcurrent protective device having </a:t>
            </a:r>
            <a:r>
              <a:rPr lang="en-US" altLang="en-US" dirty="0" smtClean="0"/>
              <a:t>a </a:t>
            </a:r>
            <a:r>
              <a:rPr lang="en-US" altLang="en-US" dirty="0"/>
              <a:t>higher </a:t>
            </a:r>
            <a:r>
              <a:rPr lang="en-US" altLang="en-US" dirty="0" smtClean="0"/>
              <a:t>rating,...</a:t>
            </a:r>
            <a:endParaRPr lang="en-US" altLang="en-US" dirty="0"/>
          </a:p>
        </p:txBody>
      </p:sp>
    </p:spTree>
    <p:extLst>
      <p:ext uri="{BB962C8B-B14F-4D97-AF65-F5344CB8AC3E}">
        <p14:creationId xmlns:p14="http://schemas.microsoft.com/office/powerpoint/2010/main" val="1671328148"/>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381000" y="0"/>
            <a:ext cx="8534400" cy="990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  </a:t>
            </a:r>
            <a:r>
              <a:rPr lang="en-US" altLang="en-US" b="0"/>
              <a:t>Series Rated System CB /CB</a:t>
            </a:r>
            <a:endParaRPr lang="en-US" altLang="en-US"/>
          </a:p>
        </p:txBody>
      </p:sp>
      <p:sp>
        <p:nvSpPr>
          <p:cNvPr id="39939" name="Rectangle 1027"/>
          <p:cNvSpPr>
            <a:spLocks noChangeArrowheads="1"/>
          </p:cNvSpPr>
          <p:nvPr/>
        </p:nvSpPr>
        <p:spPr bwMode="auto">
          <a:xfrm>
            <a:off x="5674849" y="1168400"/>
            <a:ext cx="3469151" cy="1854200"/>
          </a:xfrm>
          <a:prstGeom prst="rect">
            <a:avLst/>
          </a:prstGeom>
          <a:solidFill>
            <a:srgbClr val="FFFF00"/>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dirty="0"/>
              <a:t>Series Rated </a:t>
            </a:r>
          </a:p>
          <a:p>
            <a:pPr algn="ctr"/>
            <a:r>
              <a:rPr lang="en-US" altLang="en-US" sz="3600" dirty="0"/>
              <a:t>Combination</a:t>
            </a:r>
          </a:p>
          <a:p>
            <a:pPr algn="ctr"/>
            <a:r>
              <a:rPr lang="en-US" altLang="en-US" sz="3600" dirty="0"/>
              <a:t>65,000 A.I.R.</a:t>
            </a:r>
            <a:endParaRPr lang="en-US" altLang="en-US" dirty="0"/>
          </a:p>
        </p:txBody>
      </p:sp>
      <p:sp>
        <p:nvSpPr>
          <p:cNvPr id="39940" name="Line 1028"/>
          <p:cNvSpPr>
            <a:spLocks noChangeShapeType="1"/>
          </p:cNvSpPr>
          <p:nvPr/>
        </p:nvSpPr>
        <p:spPr bwMode="auto">
          <a:xfrm flipH="1">
            <a:off x="3657599" y="1828800"/>
            <a:ext cx="2017249" cy="3048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Rectangle 1029"/>
          <p:cNvSpPr>
            <a:spLocks noChangeArrowheads="1"/>
          </p:cNvSpPr>
          <p:nvPr/>
        </p:nvSpPr>
        <p:spPr bwMode="auto">
          <a:xfrm>
            <a:off x="685800" y="2133600"/>
            <a:ext cx="3508375" cy="965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1125" tIns="55562" rIns="111125" bIns="55562">
            <a:spAutoFit/>
          </a:bodyPr>
          <a:lstStyle>
            <a:lvl1pPr defTabSz="1316038">
              <a:defRPr sz="2400">
                <a:solidFill>
                  <a:schemeClr val="tx1"/>
                </a:solidFill>
                <a:latin typeface="Times New Roman" charset="0"/>
              </a:defRPr>
            </a:lvl1pPr>
            <a:lvl2pPr marL="549275" defTabSz="1316038">
              <a:defRPr sz="2400">
                <a:solidFill>
                  <a:schemeClr val="tx1"/>
                </a:solidFill>
                <a:latin typeface="Times New Roman" charset="0"/>
              </a:defRPr>
            </a:lvl2pPr>
            <a:lvl3pPr marL="1096963" defTabSz="1316038">
              <a:defRPr sz="2400">
                <a:solidFill>
                  <a:schemeClr val="tx1"/>
                </a:solidFill>
                <a:latin typeface="Times New Roman" charset="0"/>
              </a:defRPr>
            </a:lvl3pPr>
            <a:lvl4pPr marL="1646238" defTabSz="1316038">
              <a:defRPr sz="2400">
                <a:solidFill>
                  <a:schemeClr val="tx1"/>
                </a:solidFill>
                <a:latin typeface="Times New Roman" charset="0"/>
              </a:defRPr>
            </a:lvl4pPr>
            <a:lvl5pPr marL="2193925" defTabSz="1316038">
              <a:defRPr sz="2400">
                <a:solidFill>
                  <a:schemeClr val="tx1"/>
                </a:solidFill>
                <a:latin typeface="Times New Roman" charset="0"/>
              </a:defRPr>
            </a:lvl5pPr>
            <a:lvl6pPr marL="2651125" defTabSz="1316038" eaLnBrk="0" fontAlgn="base" hangingPunct="0">
              <a:spcBef>
                <a:spcPct val="0"/>
              </a:spcBef>
              <a:spcAft>
                <a:spcPct val="0"/>
              </a:spcAft>
              <a:defRPr sz="2400">
                <a:solidFill>
                  <a:schemeClr val="tx1"/>
                </a:solidFill>
                <a:latin typeface="Times New Roman" charset="0"/>
              </a:defRPr>
            </a:lvl6pPr>
            <a:lvl7pPr marL="3108325" defTabSz="1316038" eaLnBrk="0" fontAlgn="base" hangingPunct="0">
              <a:spcBef>
                <a:spcPct val="0"/>
              </a:spcBef>
              <a:spcAft>
                <a:spcPct val="0"/>
              </a:spcAft>
              <a:defRPr sz="2400">
                <a:solidFill>
                  <a:schemeClr val="tx1"/>
                </a:solidFill>
                <a:latin typeface="Times New Roman" charset="0"/>
              </a:defRPr>
            </a:lvl7pPr>
            <a:lvl8pPr marL="3565525" defTabSz="1316038" eaLnBrk="0" fontAlgn="base" hangingPunct="0">
              <a:spcBef>
                <a:spcPct val="0"/>
              </a:spcBef>
              <a:spcAft>
                <a:spcPct val="0"/>
              </a:spcAft>
              <a:defRPr sz="2400">
                <a:solidFill>
                  <a:schemeClr val="tx1"/>
                </a:solidFill>
                <a:latin typeface="Times New Roman" charset="0"/>
              </a:defRPr>
            </a:lvl8pPr>
            <a:lvl9pPr marL="4022725" defTabSz="1316038" eaLnBrk="0" fontAlgn="base" hangingPunct="0">
              <a:spcBef>
                <a:spcPct val="0"/>
              </a:spcBef>
              <a:spcAft>
                <a:spcPct val="0"/>
              </a:spcAft>
              <a:defRPr sz="2400">
                <a:solidFill>
                  <a:schemeClr val="tx1"/>
                </a:solidFill>
                <a:latin typeface="Times New Roman" charset="0"/>
              </a:defRPr>
            </a:lvl9pPr>
          </a:lstStyle>
          <a:p>
            <a:r>
              <a:rPr lang="en-US" altLang="en-US" sz="2800">
                <a:latin typeface="Arial" charset="0"/>
              </a:rPr>
              <a:t>200A Circuit Breaker</a:t>
            </a:r>
          </a:p>
          <a:p>
            <a:r>
              <a:rPr lang="en-US" altLang="en-US" sz="2800" b="1">
                <a:latin typeface="Arial" charset="0"/>
              </a:rPr>
              <a:t>     65,000 A.I.R.</a:t>
            </a:r>
          </a:p>
        </p:txBody>
      </p:sp>
      <p:sp>
        <p:nvSpPr>
          <p:cNvPr id="39942" name="Rectangle 1030"/>
          <p:cNvSpPr>
            <a:spLocks noChangeArrowheads="1"/>
          </p:cNvSpPr>
          <p:nvPr/>
        </p:nvSpPr>
        <p:spPr bwMode="auto">
          <a:xfrm>
            <a:off x="3124200" y="5562600"/>
            <a:ext cx="2819400" cy="762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a:solidFill>
                  <a:srgbClr val="000000"/>
                </a:solidFill>
                <a:latin typeface="Arial" charset="0"/>
              </a:rPr>
              <a:t>I</a:t>
            </a:r>
            <a:r>
              <a:rPr lang="en-US" altLang="en-US" sz="3600" b="1" baseline="-25000">
                <a:solidFill>
                  <a:srgbClr val="000000"/>
                </a:solidFill>
                <a:latin typeface="Arial" charset="0"/>
              </a:rPr>
              <a:t>SC</a:t>
            </a:r>
            <a:r>
              <a:rPr lang="en-US" altLang="en-US" sz="3600" b="1">
                <a:solidFill>
                  <a:srgbClr val="000000"/>
                </a:solidFill>
                <a:latin typeface="Arial" charset="0"/>
              </a:rPr>
              <a:t>=65,000 A</a:t>
            </a:r>
            <a:endParaRPr lang="en-US" altLang="en-US">
              <a:latin typeface="Arial" charset="0"/>
            </a:endParaRPr>
          </a:p>
        </p:txBody>
      </p:sp>
      <p:sp>
        <p:nvSpPr>
          <p:cNvPr id="39943" name="Rectangle 1031"/>
          <p:cNvSpPr>
            <a:spLocks noChangeArrowheads="1"/>
          </p:cNvSpPr>
          <p:nvPr/>
        </p:nvSpPr>
        <p:spPr bwMode="auto">
          <a:xfrm>
            <a:off x="4876800" y="3276600"/>
            <a:ext cx="3430588"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1125" tIns="55562" rIns="111125" bIns="55562">
            <a:spAutoFit/>
          </a:bodyPr>
          <a:lstStyle>
            <a:lvl1pPr defTabSz="1316038">
              <a:defRPr sz="2400">
                <a:solidFill>
                  <a:schemeClr val="tx1"/>
                </a:solidFill>
                <a:latin typeface="Times New Roman" charset="0"/>
              </a:defRPr>
            </a:lvl1pPr>
            <a:lvl2pPr marL="549275" defTabSz="1316038">
              <a:defRPr sz="2400">
                <a:solidFill>
                  <a:schemeClr val="tx1"/>
                </a:solidFill>
                <a:latin typeface="Times New Roman" charset="0"/>
              </a:defRPr>
            </a:lvl2pPr>
            <a:lvl3pPr marL="1096963" defTabSz="1316038">
              <a:defRPr sz="2400">
                <a:solidFill>
                  <a:schemeClr val="tx1"/>
                </a:solidFill>
                <a:latin typeface="Times New Roman" charset="0"/>
              </a:defRPr>
            </a:lvl3pPr>
            <a:lvl4pPr marL="1646238" defTabSz="1316038">
              <a:defRPr sz="2400">
                <a:solidFill>
                  <a:schemeClr val="tx1"/>
                </a:solidFill>
                <a:latin typeface="Times New Roman" charset="0"/>
              </a:defRPr>
            </a:lvl4pPr>
            <a:lvl5pPr marL="2193925" defTabSz="1316038">
              <a:defRPr sz="2400">
                <a:solidFill>
                  <a:schemeClr val="tx1"/>
                </a:solidFill>
                <a:latin typeface="Times New Roman" charset="0"/>
              </a:defRPr>
            </a:lvl5pPr>
            <a:lvl6pPr marL="2651125" defTabSz="1316038" eaLnBrk="0" fontAlgn="base" hangingPunct="0">
              <a:spcBef>
                <a:spcPct val="0"/>
              </a:spcBef>
              <a:spcAft>
                <a:spcPct val="0"/>
              </a:spcAft>
              <a:defRPr sz="2400">
                <a:solidFill>
                  <a:schemeClr val="tx1"/>
                </a:solidFill>
                <a:latin typeface="Times New Roman" charset="0"/>
              </a:defRPr>
            </a:lvl6pPr>
            <a:lvl7pPr marL="3108325" defTabSz="1316038" eaLnBrk="0" fontAlgn="base" hangingPunct="0">
              <a:spcBef>
                <a:spcPct val="0"/>
              </a:spcBef>
              <a:spcAft>
                <a:spcPct val="0"/>
              </a:spcAft>
              <a:defRPr sz="2400">
                <a:solidFill>
                  <a:schemeClr val="tx1"/>
                </a:solidFill>
                <a:latin typeface="Times New Roman" charset="0"/>
              </a:defRPr>
            </a:lvl7pPr>
            <a:lvl8pPr marL="3565525" defTabSz="1316038" eaLnBrk="0" fontAlgn="base" hangingPunct="0">
              <a:spcBef>
                <a:spcPct val="0"/>
              </a:spcBef>
              <a:spcAft>
                <a:spcPct val="0"/>
              </a:spcAft>
              <a:defRPr sz="2400">
                <a:solidFill>
                  <a:schemeClr val="tx1"/>
                </a:solidFill>
                <a:latin typeface="Times New Roman" charset="0"/>
              </a:defRPr>
            </a:lvl8pPr>
            <a:lvl9pPr marL="4022725" defTabSz="1316038" eaLnBrk="0" fontAlgn="base" hangingPunct="0">
              <a:spcBef>
                <a:spcPct val="0"/>
              </a:spcBef>
              <a:spcAft>
                <a:spcPct val="0"/>
              </a:spcAft>
              <a:defRPr sz="2400">
                <a:solidFill>
                  <a:schemeClr val="tx1"/>
                </a:solidFill>
                <a:latin typeface="Times New Roman" charset="0"/>
              </a:defRPr>
            </a:lvl9pPr>
          </a:lstStyle>
          <a:p>
            <a:r>
              <a:rPr lang="en-US" altLang="en-US" sz="2800">
                <a:latin typeface="Arial" charset="0"/>
              </a:rPr>
              <a:t> </a:t>
            </a:r>
            <a:r>
              <a:rPr lang="en-US" altLang="en-US" sz="2900">
                <a:latin typeface="Arial" charset="0"/>
              </a:rPr>
              <a:t>20A</a:t>
            </a:r>
            <a:r>
              <a:rPr lang="en-US" altLang="en-US" sz="2800">
                <a:latin typeface="Arial" charset="0"/>
              </a:rPr>
              <a:t> Circuit Breaker</a:t>
            </a:r>
            <a:endParaRPr lang="en-US" altLang="en-US" sz="2900" b="1">
              <a:latin typeface="Arial" charset="0"/>
            </a:endParaRPr>
          </a:p>
        </p:txBody>
      </p:sp>
      <p:sp>
        <p:nvSpPr>
          <p:cNvPr id="39944" name="Line 1032"/>
          <p:cNvSpPr>
            <a:spLocks noChangeShapeType="1"/>
          </p:cNvSpPr>
          <p:nvPr/>
        </p:nvSpPr>
        <p:spPr bwMode="auto">
          <a:xfrm>
            <a:off x="4268788" y="3152775"/>
            <a:ext cx="0" cy="203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Line 1033"/>
          <p:cNvSpPr>
            <a:spLocks noChangeShapeType="1"/>
          </p:cNvSpPr>
          <p:nvPr/>
        </p:nvSpPr>
        <p:spPr bwMode="auto">
          <a:xfrm>
            <a:off x="720725" y="3803650"/>
            <a:ext cx="13589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Line 1034"/>
          <p:cNvSpPr>
            <a:spLocks noChangeShapeType="1"/>
          </p:cNvSpPr>
          <p:nvPr/>
        </p:nvSpPr>
        <p:spPr bwMode="auto">
          <a:xfrm>
            <a:off x="2698750" y="3790950"/>
            <a:ext cx="15525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Arc 1035"/>
          <p:cNvSpPr>
            <a:spLocks/>
          </p:cNvSpPr>
          <p:nvPr/>
        </p:nvSpPr>
        <p:spPr bwMode="auto">
          <a:xfrm rot="19260000">
            <a:off x="2095500" y="3351213"/>
            <a:ext cx="566738" cy="608012"/>
          </a:xfrm>
          <a:custGeom>
            <a:avLst/>
            <a:gdLst>
              <a:gd name="G0" fmla="+- 61 0 0"/>
              <a:gd name="G1" fmla="+- 21600 0 0"/>
              <a:gd name="G2" fmla="+- 21600 0 0"/>
              <a:gd name="T0" fmla="*/ 0 w 21587"/>
              <a:gd name="T1" fmla="*/ 0 h 21600"/>
              <a:gd name="T2" fmla="*/ 21587 w 21587"/>
              <a:gd name="T3" fmla="*/ 19808 h 21600"/>
              <a:gd name="T4" fmla="*/ 61 w 21587"/>
              <a:gd name="T5" fmla="*/ 21600 h 21600"/>
            </a:gdLst>
            <a:ahLst/>
            <a:cxnLst>
              <a:cxn ang="0">
                <a:pos x="T0" y="T1"/>
              </a:cxn>
              <a:cxn ang="0">
                <a:pos x="T2" y="T3"/>
              </a:cxn>
              <a:cxn ang="0">
                <a:pos x="T4" y="T5"/>
              </a:cxn>
            </a:cxnLst>
            <a:rect l="0" t="0" r="r" b="b"/>
            <a:pathLst>
              <a:path w="21587" h="21600" fill="none" extrusionOk="0">
                <a:moveTo>
                  <a:pt x="0" y="0"/>
                </a:moveTo>
                <a:cubicBezTo>
                  <a:pt x="20" y="0"/>
                  <a:pt x="40" y="-1"/>
                  <a:pt x="61" y="0"/>
                </a:cubicBezTo>
                <a:cubicBezTo>
                  <a:pt x="11295" y="0"/>
                  <a:pt x="20654" y="8612"/>
                  <a:pt x="21586" y="19808"/>
                </a:cubicBezTo>
              </a:path>
              <a:path w="21587" h="21600" stroke="0" extrusionOk="0">
                <a:moveTo>
                  <a:pt x="0" y="0"/>
                </a:moveTo>
                <a:cubicBezTo>
                  <a:pt x="20" y="0"/>
                  <a:pt x="40" y="-1"/>
                  <a:pt x="61" y="0"/>
                </a:cubicBezTo>
                <a:cubicBezTo>
                  <a:pt x="11295" y="0"/>
                  <a:pt x="20654" y="8612"/>
                  <a:pt x="21586" y="19808"/>
                </a:cubicBezTo>
                <a:lnTo>
                  <a:pt x="61" y="21600"/>
                </a:lnTo>
                <a:close/>
              </a:path>
            </a:pathLst>
          </a:custGeom>
          <a:noFill/>
          <a:ln w="5715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8" name="Line 1036"/>
          <p:cNvSpPr>
            <a:spLocks noChangeShapeType="1"/>
          </p:cNvSpPr>
          <p:nvPr/>
        </p:nvSpPr>
        <p:spPr bwMode="auto">
          <a:xfrm>
            <a:off x="4267200" y="4868863"/>
            <a:ext cx="13589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9" name="Line 1037"/>
          <p:cNvSpPr>
            <a:spLocks noChangeShapeType="1"/>
          </p:cNvSpPr>
          <p:nvPr/>
        </p:nvSpPr>
        <p:spPr bwMode="auto">
          <a:xfrm>
            <a:off x="6245225" y="4856163"/>
            <a:ext cx="15525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0" name="Arc 1038"/>
          <p:cNvSpPr>
            <a:spLocks/>
          </p:cNvSpPr>
          <p:nvPr/>
        </p:nvSpPr>
        <p:spPr bwMode="auto">
          <a:xfrm rot="19260000">
            <a:off x="5564188" y="4448175"/>
            <a:ext cx="654050" cy="606425"/>
          </a:xfrm>
          <a:custGeom>
            <a:avLst/>
            <a:gdLst>
              <a:gd name="G0" fmla="+- 3459 0 0"/>
              <a:gd name="G1" fmla="+- 21600 0 0"/>
              <a:gd name="G2" fmla="+- 21600 0 0"/>
              <a:gd name="T0" fmla="*/ 0 w 24996"/>
              <a:gd name="T1" fmla="*/ 279 h 21600"/>
              <a:gd name="T2" fmla="*/ 24996 w 24996"/>
              <a:gd name="T3" fmla="*/ 19953 h 21600"/>
              <a:gd name="T4" fmla="*/ 3459 w 24996"/>
              <a:gd name="T5" fmla="*/ 21600 h 21600"/>
            </a:gdLst>
            <a:ahLst/>
            <a:cxnLst>
              <a:cxn ang="0">
                <a:pos x="T0" y="T1"/>
              </a:cxn>
              <a:cxn ang="0">
                <a:pos x="T2" y="T3"/>
              </a:cxn>
              <a:cxn ang="0">
                <a:pos x="T4" y="T5"/>
              </a:cxn>
            </a:cxnLst>
            <a:rect l="0" t="0" r="r" b="b"/>
            <a:pathLst>
              <a:path w="24996" h="21600" fill="none" extrusionOk="0">
                <a:moveTo>
                  <a:pt x="-1" y="278"/>
                </a:moveTo>
                <a:cubicBezTo>
                  <a:pt x="1143" y="93"/>
                  <a:pt x="2300" y="-1"/>
                  <a:pt x="3459" y="0"/>
                </a:cubicBezTo>
                <a:cubicBezTo>
                  <a:pt x="14749" y="0"/>
                  <a:pt x="24135" y="8695"/>
                  <a:pt x="24996" y="19952"/>
                </a:cubicBezTo>
              </a:path>
              <a:path w="24996" h="21600" stroke="0" extrusionOk="0">
                <a:moveTo>
                  <a:pt x="-1" y="278"/>
                </a:moveTo>
                <a:cubicBezTo>
                  <a:pt x="1143" y="93"/>
                  <a:pt x="2300" y="-1"/>
                  <a:pt x="3459" y="0"/>
                </a:cubicBezTo>
                <a:cubicBezTo>
                  <a:pt x="14749" y="0"/>
                  <a:pt x="24135" y="8695"/>
                  <a:pt x="24996" y="19952"/>
                </a:cubicBezTo>
                <a:lnTo>
                  <a:pt x="3459" y="21600"/>
                </a:lnTo>
                <a:close/>
              </a:path>
            </a:pathLst>
          </a:custGeom>
          <a:noFill/>
          <a:ln w="5715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1" name="Line 1039"/>
          <p:cNvSpPr>
            <a:spLocks noChangeShapeType="1"/>
          </p:cNvSpPr>
          <p:nvPr/>
        </p:nvSpPr>
        <p:spPr bwMode="auto">
          <a:xfrm>
            <a:off x="762000" y="4195763"/>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2" name="Rectangle 1040"/>
          <p:cNvSpPr>
            <a:spLocks noChangeArrowheads="1"/>
          </p:cNvSpPr>
          <p:nvPr/>
        </p:nvSpPr>
        <p:spPr bwMode="auto">
          <a:xfrm>
            <a:off x="228600" y="5029200"/>
            <a:ext cx="2819400" cy="8937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a:solidFill>
                  <a:srgbClr val="000000"/>
                </a:solidFill>
                <a:latin typeface="Arial" charset="0"/>
              </a:rPr>
              <a:t>I</a:t>
            </a:r>
            <a:r>
              <a:rPr lang="en-US" altLang="en-US" sz="3600" b="1" baseline="-25000">
                <a:solidFill>
                  <a:srgbClr val="000000"/>
                </a:solidFill>
                <a:latin typeface="Arial" charset="0"/>
              </a:rPr>
              <a:t>SC</a:t>
            </a:r>
            <a:r>
              <a:rPr lang="en-US" altLang="en-US" sz="3600" b="1">
                <a:solidFill>
                  <a:srgbClr val="000000"/>
                </a:solidFill>
                <a:latin typeface="Arial" charset="0"/>
              </a:rPr>
              <a:t>=65,000 A</a:t>
            </a:r>
          </a:p>
        </p:txBody>
      </p:sp>
      <p:sp>
        <p:nvSpPr>
          <p:cNvPr id="39953" name="Line 1041"/>
          <p:cNvSpPr>
            <a:spLocks noChangeShapeType="1"/>
          </p:cNvSpPr>
          <p:nvPr/>
        </p:nvSpPr>
        <p:spPr bwMode="auto">
          <a:xfrm flipH="1" flipV="1">
            <a:off x="1219200" y="4371975"/>
            <a:ext cx="685800" cy="774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Line 1042"/>
          <p:cNvSpPr>
            <a:spLocks noChangeShapeType="1"/>
          </p:cNvSpPr>
          <p:nvPr/>
        </p:nvSpPr>
        <p:spPr bwMode="auto">
          <a:xfrm flipV="1">
            <a:off x="3810000" y="5049838"/>
            <a:ext cx="228600" cy="5889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5" name="Line 1043"/>
          <p:cNvSpPr>
            <a:spLocks noChangeShapeType="1"/>
          </p:cNvSpPr>
          <p:nvPr/>
        </p:nvSpPr>
        <p:spPr bwMode="auto">
          <a:xfrm flipH="1">
            <a:off x="6400800" y="3022600"/>
            <a:ext cx="838200" cy="406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956" name="Group 1044"/>
          <p:cNvGrpSpPr>
            <a:grpSpLocks/>
          </p:cNvGrpSpPr>
          <p:nvPr/>
        </p:nvGrpSpPr>
        <p:grpSpPr bwMode="auto">
          <a:xfrm>
            <a:off x="3962400" y="4114800"/>
            <a:ext cx="609600" cy="609600"/>
            <a:chOff x="2448" y="1104"/>
            <a:chExt cx="192" cy="144"/>
          </a:xfrm>
        </p:grpSpPr>
        <p:cxnSp>
          <p:nvCxnSpPr>
            <p:cNvPr id="39957" name="AutoShape 1045"/>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8" name="AutoShape 1046"/>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959" name="Group 1047"/>
          <p:cNvGrpSpPr>
            <a:grpSpLocks/>
          </p:cNvGrpSpPr>
          <p:nvPr/>
        </p:nvGrpSpPr>
        <p:grpSpPr bwMode="auto">
          <a:xfrm>
            <a:off x="762000" y="3505200"/>
            <a:ext cx="609600" cy="609600"/>
            <a:chOff x="2448" y="1104"/>
            <a:chExt cx="192" cy="144"/>
          </a:xfrm>
        </p:grpSpPr>
        <p:cxnSp>
          <p:nvCxnSpPr>
            <p:cNvPr id="39960" name="AutoShape 1048"/>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61" name="AutoShape 1049"/>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962" name="Text Box 1050"/>
          <p:cNvSpPr txBox="1">
            <a:spLocks noChangeArrowheads="1"/>
          </p:cNvSpPr>
          <p:nvPr/>
        </p:nvSpPr>
        <p:spPr bwMode="auto">
          <a:xfrm>
            <a:off x="5181600" y="3810000"/>
            <a:ext cx="2613025" cy="617538"/>
          </a:xfrm>
          <a:prstGeom prst="rect">
            <a:avLst/>
          </a:prstGeom>
          <a:solidFill>
            <a:srgbClr val="FFFF00"/>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latin typeface="Arial" charset="0"/>
              </a:rPr>
              <a:t>10,000 A.I.R.</a:t>
            </a:r>
          </a:p>
        </p:txBody>
      </p:sp>
    </p:spTree>
    <p:extLst>
      <p:ext uri="{BB962C8B-B14F-4D97-AF65-F5344CB8AC3E}">
        <p14:creationId xmlns:p14="http://schemas.microsoft.com/office/powerpoint/2010/main" val="41489708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534400" cy="990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  </a:t>
            </a:r>
            <a:r>
              <a:rPr lang="en-US" altLang="en-US" b="0"/>
              <a:t>Series Rated System Fuse/CB</a:t>
            </a:r>
            <a:endParaRPr lang="en-US" altLang="en-US"/>
          </a:p>
        </p:txBody>
      </p:sp>
      <p:sp>
        <p:nvSpPr>
          <p:cNvPr id="40963" name="Rectangle 3"/>
          <p:cNvSpPr>
            <a:spLocks noChangeArrowheads="1"/>
          </p:cNvSpPr>
          <p:nvPr/>
        </p:nvSpPr>
        <p:spPr bwMode="auto">
          <a:xfrm>
            <a:off x="685800" y="2133600"/>
            <a:ext cx="3508375" cy="965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1125" tIns="55562" rIns="111125" bIns="55562">
            <a:spAutoFit/>
          </a:bodyPr>
          <a:lstStyle>
            <a:lvl1pPr defTabSz="1316038">
              <a:defRPr sz="2400">
                <a:solidFill>
                  <a:schemeClr val="tx1"/>
                </a:solidFill>
                <a:latin typeface="Times New Roman" charset="0"/>
              </a:defRPr>
            </a:lvl1pPr>
            <a:lvl2pPr marL="549275" defTabSz="1316038">
              <a:defRPr sz="2400">
                <a:solidFill>
                  <a:schemeClr val="tx1"/>
                </a:solidFill>
                <a:latin typeface="Times New Roman" charset="0"/>
              </a:defRPr>
            </a:lvl2pPr>
            <a:lvl3pPr marL="1096963" defTabSz="1316038">
              <a:defRPr sz="2400">
                <a:solidFill>
                  <a:schemeClr val="tx1"/>
                </a:solidFill>
                <a:latin typeface="Times New Roman" charset="0"/>
              </a:defRPr>
            </a:lvl3pPr>
            <a:lvl4pPr marL="1646238" defTabSz="1316038">
              <a:defRPr sz="2400">
                <a:solidFill>
                  <a:schemeClr val="tx1"/>
                </a:solidFill>
                <a:latin typeface="Times New Roman" charset="0"/>
              </a:defRPr>
            </a:lvl4pPr>
            <a:lvl5pPr marL="2193925" defTabSz="1316038">
              <a:defRPr sz="2400">
                <a:solidFill>
                  <a:schemeClr val="tx1"/>
                </a:solidFill>
                <a:latin typeface="Times New Roman" charset="0"/>
              </a:defRPr>
            </a:lvl5pPr>
            <a:lvl6pPr marL="2651125" defTabSz="1316038" eaLnBrk="0" fontAlgn="base" hangingPunct="0">
              <a:spcBef>
                <a:spcPct val="0"/>
              </a:spcBef>
              <a:spcAft>
                <a:spcPct val="0"/>
              </a:spcAft>
              <a:defRPr sz="2400">
                <a:solidFill>
                  <a:schemeClr val="tx1"/>
                </a:solidFill>
                <a:latin typeface="Times New Roman" charset="0"/>
              </a:defRPr>
            </a:lvl6pPr>
            <a:lvl7pPr marL="3108325" defTabSz="1316038" eaLnBrk="0" fontAlgn="base" hangingPunct="0">
              <a:spcBef>
                <a:spcPct val="0"/>
              </a:spcBef>
              <a:spcAft>
                <a:spcPct val="0"/>
              </a:spcAft>
              <a:defRPr sz="2400">
                <a:solidFill>
                  <a:schemeClr val="tx1"/>
                </a:solidFill>
                <a:latin typeface="Times New Roman" charset="0"/>
              </a:defRPr>
            </a:lvl7pPr>
            <a:lvl8pPr marL="3565525" defTabSz="1316038" eaLnBrk="0" fontAlgn="base" hangingPunct="0">
              <a:spcBef>
                <a:spcPct val="0"/>
              </a:spcBef>
              <a:spcAft>
                <a:spcPct val="0"/>
              </a:spcAft>
              <a:defRPr sz="2400">
                <a:solidFill>
                  <a:schemeClr val="tx1"/>
                </a:solidFill>
                <a:latin typeface="Times New Roman" charset="0"/>
              </a:defRPr>
            </a:lvl8pPr>
            <a:lvl9pPr marL="4022725" defTabSz="1316038" eaLnBrk="0" fontAlgn="base" hangingPunct="0">
              <a:spcBef>
                <a:spcPct val="0"/>
              </a:spcBef>
              <a:spcAft>
                <a:spcPct val="0"/>
              </a:spcAft>
              <a:defRPr sz="2400">
                <a:solidFill>
                  <a:schemeClr val="tx1"/>
                </a:solidFill>
                <a:latin typeface="Times New Roman" charset="0"/>
              </a:defRPr>
            </a:lvl9pPr>
          </a:lstStyle>
          <a:p>
            <a:r>
              <a:rPr lang="en-US" altLang="en-US" sz="2800">
                <a:latin typeface="Arial" charset="0"/>
              </a:rPr>
              <a:t>      </a:t>
            </a:r>
            <a:r>
              <a:rPr lang="en-US" altLang="en-US" sz="2800" b="1">
                <a:latin typeface="Arial" charset="0"/>
              </a:rPr>
              <a:t>LPJ 400 SP</a:t>
            </a:r>
            <a:endParaRPr lang="en-US" altLang="en-US" sz="2800">
              <a:latin typeface="Arial" charset="0"/>
            </a:endParaRPr>
          </a:p>
          <a:p>
            <a:r>
              <a:rPr lang="en-US" altLang="en-US" sz="2800" b="1">
                <a:latin typeface="Arial" charset="0"/>
              </a:rPr>
              <a:t>     300,000 A.I.R.</a:t>
            </a:r>
          </a:p>
        </p:txBody>
      </p:sp>
      <p:sp>
        <p:nvSpPr>
          <p:cNvPr id="40964" name="Rectangle 4"/>
          <p:cNvSpPr>
            <a:spLocks noChangeArrowheads="1"/>
          </p:cNvSpPr>
          <p:nvPr/>
        </p:nvSpPr>
        <p:spPr bwMode="auto">
          <a:xfrm>
            <a:off x="3124200" y="5791200"/>
            <a:ext cx="2971800" cy="762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a:solidFill>
                  <a:srgbClr val="000000"/>
                </a:solidFill>
                <a:latin typeface="Arial" charset="0"/>
              </a:rPr>
              <a:t>I</a:t>
            </a:r>
            <a:r>
              <a:rPr lang="en-US" altLang="en-US" sz="3600" b="1" baseline="-25000">
                <a:solidFill>
                  <a:srgbClr val="000000"/>
                </a:solidFill>
                <a:latin typeface="Arial" charset="0"/>
              </a:rPr>
              <a:t>SC</a:t>
            </a:r>
            <a:r>
              <a:rPr lang="en-US" altLang="en-US" sz="3600" b="1">
                <a:solidFill>
                  <a:srgbClr val="000000"/>
                </a:solidFill>
                <a:latin typeface="Arial" charset="0"/>
              </a:rPr>
              <a:t>=200,000 A</a:t>
            </a:r>
            <a:endParaRPr lang="en-US" altLang="en-US">
              <a:latin typeface="Arial" charset="0"/>
            </a:endParaRPr>
          </a:p>
        </p:txBody>
      </p:sp>
      <p:sp>
        <p:nvSpPr>
          <p:cNvPr id="40965" name="Rectangle 5"/>
          <p:cNvSpPr>
            <a:spLocks noChangeArrowheads="1"/>
          </p:cNvSpPr>
          <p:nvPr/>
        </p:nvSpPr>
        <p:spPr bwMode="auto">
          <a:xfrm>
            <a:off x="5029200" y="3200400"/>
            <a:ext cx="3430588"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1125" tIns="55562" rIns="111125" bIns="55562">
            <a:spAutoFit/>
          </a:bodyPr>
          <a:lstStyle>
            <a:lvl1pPr defTabSz="1316038">
              <a:defRPr sz="2400">
                <a:solidFill>
                  <a:schemeClr val="tx1"/>
                </a:solidFill>
                <a:latin typeface="Times New Roman" charset="0"/>
              </a:defRPr>
            </a:lvl1pPr>
            <a:lvl2pPr marL="549275" defTabSz="1316038">
              <a:defRPr sz="2400">
                <a:solidFill>
                  <a:schemeClr val="tx1"/>
                </a:solidFill>
                <a:latin typeface="Times New Roman" charset="0"/>
              </a:defRPr>
            </a:lvl2pPr>
            <a:lvl3pPr marL="1096963" defTabSz="1316038">
              <a:defRPr sz="2400">
                <a:solidFill>
                  <a:schemeClr val="tx1"/>
                </a:solidFill>
                <a:latin typeface="Times New Roman" charset="0"/>
              </a:defRPr>
            </a:lvl3pPr>
            <a:lvl4pPr marL="1646238" defTabSz="1316038">
              <a:defRPr sz="2400">
                <a:solidFill>
                  <a:schemeClr val="tx1"/>
                </a:solidFill>
                <a:latin typeface="Times New Roman" charset="0"/>
              </a:defRPr>
            </a:lvl4pPr>
            <a:lvl5pPr marL="2193925" defTabSz="1316038">
              <a:defRPr sz="2400">
                <a:solidFill>
                  <a:schemeClr val="tx1"/>
                </a:solidFill>
                <a:latin typeface="Times New Roman" charset="0"/>
              </a:defRPr>
            </a:lvl5pPr>
            <a:lvl6pPr marL="2651125" defTabSz="1316038" eaLnBrk="0" fontAlgn="base" hangingPunct="0">
              <a:spcBef>
                <a:spcPct val="0"/>
              </a:spcBef>
              <a:spcAft>
                <a:spcPct val="0"/>
              </a:spcAft>
              <a:defRPr sz="2400">
                <a:solidFill>
                  <a:schemeClr val="tx1"/>
                </a:solidFill>
                <a:latin typeface="Times New Roman" charset="0"/>
              </a:defRPr>
            </a:lvl6pPr>
            <a:lvl7pPr marL="3108325" defTabSz="1316038" eaLnBrk="0" fontAlgn="base" hangingPunct="0">
              <a:spcBef>
                <a:spcPct val="0"/>
              </a:spcBef>
              <a:spcAft>
                <a:spcPct val="0"/>
              </a:spcAft>
              <a:defRPr sz="2400">
                <a:solidFill>
                  <a:schemeClr val="tx1"/>
                </a:solidFill>
                <a:latin typeface="Times New Roman" charset="0"/>
              </a:defRPr>
            </a:lvl7pPr>
            <a:lvl8pPr marL="3565525" defTabSz="1316038" eaLnBrk="0" fontAlgn="base" hangingPunct="0">
              <a:spcBef>
                <a:spcPct val="0"/>
              </a:spcBef>
              <a:spcAft>
                <a:spcPct val="0"/>
              </a:spcAft>
              <a:defRPr sz="2400">
                <a:solidFill>
                  <a:schemeClr val="tx1"/>
                </a:solidFill>
                <a:latin typeface="Times New Roman" charset="0"/>
              </a:defRPr>
            </a:lvl8pPr>
            <a:lvl9pPr marL="4022725" defTabSz="1316038" eaLnBrk="0" fontAlgn="base" hangingPunct="0">
              <a:spcBef>
                <a:spcPct val="0"/>
              </a:spcBef>
              <a:spcAft>
                <a:spcPct val="0"/>
              </a:spcAft>
              <a:defRPr sz="2400">
                <a:solidFill>
                  <a:schemeClr val="tx1"/>
                </a:solidFill>
                <a:latin typeface="Times New Roman" charset="0"/>
              </a:defRPr>
            </a:lvl9pPr>
          </a:lstStyle>
          <a:p>
            <a:r>
              <a:rPr lang="en-US" altLang="en-US" sz="2800">
                <a:latin typeface="Arial" charset="0"/>
              </a:rPr>
              <a:t> </a:t>
            </a:r>
            <a:r>
              <a:rPr lang="en-US" altLang="en-US" sz="2900">
                <a:latin typeface="Arial" charset="0"/>
              </a:rPr>
              <a:t>20A</a:t>
            </a:r>
            <a:r>
              <a:rPr lang="en-US" altLang="en-US" sz="2800">
                <a:latin typeface="Arial" charset="0"/>
              </a:rPr>
              <a:t> Circuit Breaker</a:t>
            </a:r>
            <a:endParaRPr lang="en-US" altLang="en-US" sz="2900" b="1">
              <a:latin typeface="Arial" charset="0"/>
            </a:endParaRPr>
          </a:p>
        </p:txBody>
      </p:sp>
      <p:sp>
        <p:nvSpPr>
          <p:cNvPr id="40966" name="Line 6"/>
          <p:cNvSpPr>
            <a:spLocks noChangeShapeType="1"/>
          </p:cNvSpPr>
          <p:nvPr/>
        </p:nvSpPr>
        <p:spPr bwMode="auto">
          <a:xfrm>
            <a:off x="4268788" y="3152775"/>
            <a:ext cx="0" cy="203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Line 7"/>
          <p:cNvSpPr>
            <a:spLocks noChangeShapeType="1"/>
          </p:cNvSpPr>
          <p:nvPr/>
        </p:nvSpPr>
        <p:spPr bwMode="auto">
          <a:xfrm>
            <a:off x="720725" y="3803650"/>
            <a:ext cx="1108075" cy="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Line 8"/>
          <p:cNvSpPr>
            <a:spLocks noChangeShapeType="1"/>
          </p:cNvSpPr>
          <p:nvPr/>
        </p:nvSpPr>
        <p:spPr bwMode="auto">
          <a:xfrm>
            <a:off x="2698750" y="3790950"/>
            <a:ext cx="15525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Line 9"/>
          <p:cNvSpPr>
            <a:spLocks noChangeShapeType="1"/>
          </p:cNvSpPr>
          <p:nvPr/>
        </p:nvSpPr>
        <p:spPr bwMode="auto">
          <a:xfrm>
            <a:off x="4267200" y="4868863"/>
            <a:ext cx="13589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0" name="Line 10"/>
          <p:cNvSpPr>
            <a:spLocks noChangeShapeType="1"/>
          </p:cNvSpPr>
          <p:nvPr/>
        </p:nvSpPr>
        <p:spPr bwMode="auto">
          <a:xfrm>
            <a:off x="6245225" y="4856163"/>
            <a:ext cx="15525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1" name="Arc 11"/>
          <p:cNvSpPr>
            <a:spLocks/>
          </p:cNvSpPr>
          <p:nvPr/>
        </p:nvSpPr>
        <p:spPr bwMode="auto">
          <a:xfrm rot="19260000">
            <a:off x="5567363" y="4448175"/>
            <a:ext cx="650875" cy="606425"/>
          </a:xfrm>
          <a:custGeom>
            <a:avLst/>
            <a:gdLst>
              <a:gd name="G0" fmla="+- 3350 0 0"/>
              <a:gd name="G1" fmla="+- 21600 0 0"/>
              <a:gd name="G2" fmla="+- 21600 0 0"/>
              <a:gd name="T0" fmla="*/ 0 w 24891"/>
              <a:gd name="T1" fmla="*/ 261 h 21600"/>
              <a:gd name="T2" fmla="*/ 24891 w 24891"/>
              <a:gd name="T3" fmla="*/ 20005 h 21600"/>
              <a:gd name="T4" fmla="*/ 3350 w 24891"/>
              <a:gd name="T5" fmla="*/ 21600 h 21600"/>
            </a:gdLst>
            <a:ahLst/>
            <a:cxnLst>
              <a:cxn ang="0">
                <a:pos x="T0" y="T1"/>
              </a:cxn>
              <a:cxn ang="0">
                <a:pos x="T2" y="T3"/>
              </a:cxn>
              <a:cxn ang="0">
                <a:pos x="T4" y="T5"/>
              </a:cxn>
            </a:cxnLst>
            <a:rect l="0" t="0" r="r" b="b"/>
            <a:pathLst>
              <a:path w="24891" h="21600" fill="none" extrusionOk="0">
                <a:moveTo>
                  <a:pt x="0" y="261"/>
                </a:moveTo>
                <a:cubicBezTo>
                  <a:pt x="1108" y="87"/>
                  <a:pt x="2228" y="-1"/>
                  <a:pt x="3350" y="0"/>
                </a:cubicBezTo>
                <a:cubicBezTo>
                  <a:pt x="14660" y="0"/>
                  <a:pt x="24055" y="8725"/>
                  <a:pt x="24891" y="20004"/>
                </a:cubicBezTo>
              </a:path>
              <a:path w="24891" h="21600" stroke="0" extrusionOk="0">
                <a:moveTo>
                  <a:pt x="0" y="261"/>
                </a:moveTo>
                <a:cubicBezTo>
                  <a:pt x="1108" y="87"/>
                  <a:pt x="2228" y="-1"/>
                  <a:pt x="3350" y="0"/>
                </a:cubicBezTo>
                <a:cubicBezTo>
                  <a:pt x="14660" y="0"/>
                  <a:pt x="24055" y="8725"/>
                  <a:pt x="24891" y="20004"/>
                </a:cubicBezTo>
                <a:lnTo>
                  <a:pt x="3350" y="21600"/>
                </a:lnTo>
                <a:close/>
              </a:path>
            </a:pathLst>
          </a:custGeom>
          <a:noFill/>
          <a:ln w="57150" cap="rnd">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2" name="Line 12"/>
          <p:cNvSpPr>
            <a:spLocks noChangeShapeType="1"/>
          </p:cNvSpPr>
          <p:nvPr/>
        </p:nvSpPr>
        <p:spPr bwMode="auto">
          <a:xfrm>
            <a:off x="762000" y="4195763"/>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3" name="Rectangle 13"/>
          <p:cNvSpPr>
            <a:spLocks noChangeArrowheads="1"/>
          </p:cNvSpPr>
          <p:nvPr/>
        </p:nvSpPr>
        <p:spPr bwMode="auto">
          <a:xfrm>
            <a:off x="0" y="5105400"/>
            <a:ext cx="3048000" cy="8937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a:solidFill>
                  <a:srgbClr val="000000"/>
                </a:solidFill>
                <a:latin typeface="Arial" charset="0"/>
              </a:rPr>
              <a:t>I</a:t>
            </a:r>
            <a:r>
              <a:rPr lang="en-US" altLang="en-US" sz="3600" b="1" baseline="-25000">
                <a:solidFill>
                  <a:srgbClr val="000000"/>
                </a:solidFill>
                <a:latin typeface="Arial" charset="0"/>
              </a:rPr>
              <a:t>SC</a:t>
            </a:r>
            <a:r>
              <a:rPr lang="en-US" altLang="en-US" sz="3600" b="1">
                <a:solidFill>
                  <a:srgbClr val="000000"/>
                </a:solidFill>
                <a:latin typeface="Arial" charset="0"/>
              </a:rPr>
              <a:t>=300,000 A</a:t>
            </a:r>
          </a:p>
        </p:txBody>
      </p:sp>
      <p:sp>
        <p:nvSpPr>
          <p:cNvPr id="40974" name="Line 14"/>
          <p:cNvSpPr>
            <a:spLocks noChangeShapeType="1"/>
          </p:cNvSpPr>
          <p:nvPr/>
        </p:nvSpPr>
        <p:spPr bwMode="auto">
          <a:xfrm flipH="1" flipV="1">
            <a:off x="1219200" y="4371975"/>
            <a:ext cx="685800" cy="774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5" name="Line 15"/>
          <p:cNvSpPr>
            <a:spLocks noChangeShapeType="1"/>
          </p:cNvSpPr>
          <p:nvPr/>
        </p:nvSpPr>
        <p:spPr bwMode="auto">
          <a:xfrm flipV="1">
            <a:off x="3810000" y="5049838"/>
            <a:ext cx="228600" cy="741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6" name="Rectangle 16"/>
          <p:cNvSpPr>
            <a:spLocks noChangeArrowheads="1"/>
          </p:cNvSpPr>
          <p:nvPr/>
        </p:nvSpPr>
        <p:spPr bwMode="auto">
          <a:xfrm>
            <a:off x="5867400" y="1066800"/>
            <a:ext cx="3276600" cy="1778000"/>
          </a:xfrm>
          <a:prstGeom prst="rect">
            <a:avLst/>
          </a:prstGeom>
          <a:solidFill>
            <a:srgbClr val="FFFF00"/>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dirty="0"/>
              <a:t>Series Rated </a:t>
            </a:r>
          </a:p>
          <a:p>
            <a:pPr algn="ctr"/>
            <a:r>
              <a:rPr lang="en-US" altLang="en-US" sz="3600" b="1" dirty="0"/>
              <a:t>Combination</a:t>
            </a:r>
            <a:endParaRPr lang="en-US" altLang="en-US" sz="3600" dirty="0"/>
          </a:p>
          <a:p>
            <a:pPr algn="ctr"/>
            <a:r>
              <a:rPr lang="en-US" altLang="en-US" sz="3600" b="1" dirty="0"/>
              <a:t>200,000 A.I.R.</a:t>
            </a:r>
            <a:endParaRPr lang="en-US" altLang="en-US" dirty="0"/>
          </a:p>
        </p:txBody>
      </p:sp>
      <p:sp>
        <p:nvSpPr>
          <p:cNvPr id="40977" name="Line 17"/>
          <p:cNvSpPr>
            <a:spLocks noChangeShapeType="1"/>
          </p:cNvSpPr>
          <p:nvPr/>
        </p:nvSpPr>
        <p:spPr bwMode="auto">
          <a:xfrm flipH="1">
            <a:off x="6228555" y="2844800"/>
            <a:ext cx="1162844" cy="485775"/>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8" name="Line 18"/>
          <p:cNvSpPr>
            <a:spLocks noChangeShapeType="1"/>
          </p:cNvSpPr>
          <p:nvPr/>
        </p:nvSpPr>
        <p:spPr bwMode="auto">
          <a:xfrm flipH="1">
            <a:off x="3641834" y="1955800"/>
            <a:ext cx="2250966" cy="660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9" name="Rectangle 19"/>
          <p:cNvSpPr>
            <a:spLocks noChangeArrowheads="1"/>
          </p:cNvSpPr>
          <p:nvPr/>
        </p:nvSpPr>
        <p:spPr bwMode="auto">
          <a:xfrm>
            <a:off x="1828800" y="3352800"/>
            <a:ext cx="1219200" cy="83820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0" name="Line 20"/>
          <p:cNvSpPr>
            <a:spLocks noChangeShapeType="1"/>
          </p:cNvSpPr>
          <p:nvPr/>
        </p:nvSpPr>
        <p:spPr bwMode="auto">
          <a:xfrm>
            <a:off x="2057400" y="33528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1" name="Line 21"/>
          <p:cNvSpPr>
            <a:spLocks noChangeShapeType="1"/>
          </p:cNvSpPr>
          <p:nvPr/>
        </p:nvSpPr>
        <p:spPr bwMode="auto">
          <a:xfrm>
            <a:off x="2743200" y="33528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982" name="Group 22"/>
          <p:cNvGrpSpPr>
            <a:grpSpLocks/>
          </p:cNvGrpSpPr>
          <p:nvPr/>
        </p:nvGrpSpPr>
        <p:grpSpPr bwMode="auto">
          <a:xfrm>
            <a:off x="3962400" y="4114800"/>
            <a:ext cx="609600" cy="609600"/>
            <a:chOff x="2448" y="1104"/>
            <a:chExt cx="192" cy="144"/>
          </a:xfrm>
        </p:grpSpPr>
        <p:cxnSp>
          <p:nvCxnSpPr>
            <p:cNvPr id="40983" name="AutoShape 23"/>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4" name="AutoShape 24"/>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985" name="Group 25"/>
          <p:cNvGrpSpPr>
            <a:grpSpLocks/>
          </p:cNvGrpSpPr>
          <p:nvPr/>
        </p:nvGrpSpPr>
        <p:grpSpPr bwMode="auto">
          <a:xfrm>
            <a:off x="685800" y="3505200"/>
            <a:ext cx="609600" cy="609600"/>
            <a:chOff x="2448" y="1104"/>
            <a:chExt cx="192" cy="144"/>
          </a:xfrm>
        </p:grpSpPr>
        <p:cxnSp>
          <p:nvCxnSpPr>
            <p:cNvPr id="40986" name="AutoShape 26"/>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7" name="AutoShape 27"/>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988" name="Text Box 28"/>
          <p:cNvSpPr txBox="1">
            <a:spLocks noChangeArrowheads="1"/>
          </p:cNvSpPr>
          <p:nvPr/>
        </p:nvSpPr>
        <p:spPr bwMode="auto">
          <a:xfrm>
            <a:off x="5486400" y="3733800"/>
            <a:ext cx="2613025" cy="617538"/>
          </a:xfrm>
          <a:prstGeom prst="rect">
            <a:avLst/>
          </a:prstGeom>
          <a:solidFill>
            <a:srgbClr val="FFFF00"/>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latin typeface="Arial" charset="0"/>
              </a:rPr>
              <a:t>10,000 A.I.R.</a:t>
            </a:r>
          </a:p>
        </p:txBody>
      </p:sp>
    </p:spTree>
    <p:extLst>
      <p:ext uri="{BB962C8B-B14F-4D97-AF65-F5344CB8AC3E}">
        <p14:creationId xmlns:p14="http://schemas.microsoft.com/office/powerpoint/2010/main" val="20317952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en-US" altLang="en-US" dirty="0"/>
              <a:t>NEC</a:t>
            </a:r>
            <a:r>
              <a:rPr lang="en-US" altLang="en-US" baseline="30000" dirty="0">
                <a:sym typeface="Symbol" pitchFamily="18" charset="2"/>
              </a:rPr>
              <a:t></a:t>
            </a:r>
            <a:r>
              <a:rPr lang="en-US" altLang="en-US" dirty="0">
                <a:sym typeface="Symbol" pitchFamily="18" charset="2"/>
              </a:rPr>
              <a:t> </a:t>
            </a:r>
            <a:r>
              <a:rPr lang="en-US" altLang="en-US" dirty="0" smtClean="0">
                <a:sym typeface="Symbol" pitchFamily="18" charset="2"/>
              </a:rPr>
              <a:t>Requirements for Series Rated Systems</a:t>
            </a:r>
            <a:endParaRPr lang="en-US" altLang="en-US" dirty="0">
              <a:sym typeface="Symbol" pitchFamily="18" charset="2"/>
            </a:endParaRPr>
          </a:p>
        </p:txBody>
      </p:sp>
    </p:spTree>
    <p:extLst>
      <p:ext uri="{BB962C8B-B14F-4D97-AF65-F5344CB8AC3E}">
        <p14:creationId xmlns:p14="http://schemas.microsoft.com/office/powerpoint/2010/main" val="2010044647"/>
      </p:ext>
    </p:extLst>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5400"/>
              <a:t>Series Rated Systems</a:t>
            </a:r>
            <a:endParaRPr lang="en-US" altLang="en-US" sz="6000"/>
          </a:p>
        </p:txBody>
      </p:sp>
      <p:sp>
        <p:nvSpPr>
          <p:cNvPr id="45059" name="Rectangle 3"/>
          <p:cNvSpPr>
            <a:spLocks noGrp="1" noChangeArrowheads="1"/>
          </p:cNvSpPr>
          <p:nvPr>
            <p:ph type="body" idx="1"/>
          </p:nvPr>
        </p:nvSpPr>
        <p:spPr>
          <a:xfrm>
            <a:off x="304800" y="1066800"/>
            <a:ext cx="8839200" cy="5181600"/>
          </a:xfrm>
        </p:spPr>
        <p:txBody>
          <a:bodyPr/>
          <a:lstStyle/>
          <a:p>
            <a:r>
              <a:rPr lang="en-US" altLang="en-US" dirty="0"/>
              <a:t> </a:t>
            </a:r>
            <a:r>
              <a:rPr lang="en-US" altLang="en-US" b="1" dirty="0"/>
              <a:t>Limitations and additional NEC</a:t>
            </a:r>
            <a:r>
              <a:rPr lang="en-US" altLang="en-US" b="1" baseline="30000" dirty="0"/>
              <a:t>®</a:t>
            </a:r>
            <a:r>
              <a:rPr lang="en-US" altLang="en-US" b="1" dirty="0"/>
              <a:t>     	  requirements</a:t>
            </a:r>
          </a:p>
          <a:p>
            <a:pPr lvl="1"/>
            <a:r>
              <a:rPr lang="en-US" altLang="en-US" b="1" dirty="0" smtClean="0"/>
              <a:t>Tested vs. Engineered Combinations</a:t>
            </a:r>
          </a:p>
          <a:p>
            <a:pPr lvl="1"/>
            <a:r>
              <a:rPr lang="en-US" altLang="en-US" b="1" dirty="0" smtClean="0"/>
              <a:t>Panel </a:t>
            </a:r>
            <a:r>
              <a:rPr lang="en-US" altLang="en-US" b="1" dirty="0"/>
              <a:t>manufacturer’s labeling</a:t>
            </a:r>
          </a:p>
          <a:p>
            <a:pPr lvl="1"/>
            <a:r>
              <a:rPr lang="en-US" altLang="en-US" b="1" dirty="0"/>
              <a:t>Installer’s field labeling</a:t>
            </a:r>
          </a:p>
          <a:p>
            <a:pPr lvl="1"/>
            <a:r>
              <a:rPr lang="en-US" altLang="en-US" b="1" dirty="0"/>
              <a:t>Motor contribution limits</a:t>
            </a:r>
          </a:p>
          <a:p>
            <a:pPr lvl="1"/>
            <a:r>
              <a:rPr lang="en-US" altLang="en-US" b="1" dirty="0"/>
              <a:t>Lack of selective coordination</a:t>
            </a:r>
          </a:p>
          <a:p>
            <a:pPr lvl="1"/>
            <a:r>
              <a:rPr lang="en-US" altLang="en-US" b="1" dirty="0"/>
              <a:t>Future expansion issues</a:t>
            </a:r>
          </a:p>
        </p:txBody>
      </p:sp>
    </p:spTree>
    <p:extLst>
      <p:ext uri="{BB962C8B-B14F-4D97-AF65-F5344CB8AC3E}">
        <p14:creationId xmlns:p14="http://schemas.microsoft.com/office/powerpoint/2010/main" val="37185297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ctrTitle"/>
          </p:nvPr>
        </p:nvSpPr>
        <p:spPr/>
        <p:txBody>
          <a:bodyPr/>
          <a:lstStyle/>
          <a:p>
            <a:r>
              <a:rPr lang="en-US" altLang="en-US" sz="4400" dirty="0"/>
              <a:t>Series Rated Systems</a:t>
            </a:r>
          </a:p>
        </p:txBody>
      </p:sp>
      <p:sp>
        <p:nvSpPr>
          <p:cNvPr id="15368" name="Rectangle 8"/>
          <p:cNvSpPr>
            <a:spLocks noGrp="1" noChangeArrowheads="1"/>
          </p:cNvSpPr>
          <p:nvPr>
            <p:ph type="subTitle" idx="1"/>
          </p:nvPr>
        </p:nvSpPr>
        <p:spPr/>
        <p:txBody>
          <a:bodyPr/>
          <a:lstStyle/>
          <a:p>
            <a:endParaRPr lang="en-US" altLang="en-US"/>
          </a:p>
        </p:txBody>
      </p:sp>
    </p:spTree>
    <p:extLst>
      <p:ext uri="{BB962C8B-B14F-4D97-AF65-F5344CB8AC3E}">
        <p14:creationId xmlns:p14="http://schemas.microsoft.com/office/powerpoint/2010/main" val="27699179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5400"/>
              <a:t>Series Rated Systems</a:t>
            </a:r>
            <a:endParaRPr lang="en-US" altLang="en-US" sz="6000"/>
          </a:p>
        </p:txBody>
      </p:sp>
      <p:sp>
        <p:nvSpPr>
          <p:cNvPr id="45059" name="Rectangle 3"/>
          <p:cNvSpPr>
            <a:spLocks noGrp="1" noChangeArrowheads="1"/>
          </p:cNvSpPr>
          <p:nvPr>
            <p:ph type="body" idx="1"/>
          </p:nvPr>
        </p:nvSpPr>
        <p:spPr>
          <a:xfrm>
            <a:off x="304800" y="1066800"/>
            <a:ext cx="8839200" cy="5181600"/>
          </a:xfrm>
        </p:spPr>
        <p:txBody>
          <a:bodyPr>
            <a:normAutofit/>
          </a:bodyPr>
          <a:lstStyle/>
          <a:p>
            <a:r>
              <a:rPr lang="en-US" altLang="en-US" dirty="0"/>
              <a:t> </a:t>
            </a:r>
            <a:r>
              <a:rPr lang="en-US" altLang="en-US" b="1" dirty="0" smtClean="0"/>
              <a:t>Engineered Series Rated Combinations</a:t>
            </a:r>
            <a:endParaRPr lang="en-US" altLang="en-US" b="1" dirty="0"/>
          </a:p>
          <a:p>
            <a:pPr lvl="1"/>
            <a:r>
              <a:rPr lang="en-US" altLang="en-US" b="1" dirty="0" smtClean="0"/>
              <a:t>Existing installations only, where available short-circuit current now exceeds the individual (stand alone) interrupting rating of downstream circuit breakers</a:t>
            </a:r>
          </a:p>
          <a:p>
            <a:pPr lvl="1"/>
            <a:r>
              <a:rPr lang="en-US" altLang="en-US" b="1" dirty="0" smtClean="0"/>
              <a:t>Load side (protected) circuit breakers must remain passive while the line side (protecting) overcurrent device is opening the circuit.</a:t>
            </a:r>
            <a:endParaRPr lang="en-US" altLang="en-US" b="1" dirty="0"/>
          </a:p>
          <a:p>
            <a:pPr lvl="2"/>
            <a:r>
              <a:rPr lang="en-US" altLang="en-US" b="1" dirty="0" smtClean="0"/>
              <a:t>Most thermal magnetic, molded case circuit breakers will not meet this requirement</a:t>
            </a:r>
            <a:endParaRPr lang="en-US" altLang="en-US" b="1" dirty="0"/>
          </a:p>
        </p:txBody>
      </p:sp>
    </p:spTree>
    <p:extLst>
      <p:ext uri="{BB962C8B-B14F-4D97-AF65-F5344CB8AC3E}">
        <p14:creationId xmlns:p14="http://schemas.microsoft.com/office/powerpoint/2010/main" val="19653260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5400"/>
              <a:t>Series Rated Systems</a:t>
            </a:r>
            <a:endParaRPr lang="en-US" altLang="en-US" sz="6000"/>
          </a:p>
        </p:txBody>
      </p:sp>
      <p:sp>
        <p:nvSpPr>
          <p:cNvPr id="45059" name="Rectangle 3"/>
          <p:cNvSpPr>
            <a:spLocks noGrp="1" noChangeArrowheads="1"/>
          </p:cNvSpPr>
          <p:nvPr>
            <p:ph type="body" idx="1"/>
          </p:nvPr>
        </p:nvSpPr>
        <p:spPr>
          <a:xfrm>
            <a:off x="304800" y="1933930"/>
            <a:ext cx="8839200" cy="3505200"/>
          </a:xfrm>
        </p:spPr>
        <p:txBody>
          <a:bodyPr>
            <a:normAutofit/>
          </a:bodyPr>
          <a:lstStyle/>
          <a:p>
            <a:r>
              <a:rPr lang="en-US" altLang="en-US" dirty="0"/>
              <a:t> </a:t>
            </a:r>
            <a:r>
              <a:rPr lang="en-US" altLang="en-US" b="1" dirty="0" smtClean="0"/>
              <a:t>Tested Series Rated Combinations</a:t>
            </a:r>
            <a:endParaRPr lang="en-US" altLang="en-US" b="1" dirty="0"/>
          </a:p>
          <a:p>
            <a:pPr lvl="1"/>
            <a:r>
              <a:rPr lang="en-US" altLang="en-US" b="1" dirty="0" smtClean="0"/>
              <a:t>New or existing installations</a:t>
            </a:r>
          </a:p>
          <a:p>
            <a:pPr lvl="1"/>
            <a:r>
              <a:rPr lang="en-US" altLang="en-US" b="1" dirty="0" smtClean="0"/>
              <a:t>The only method allowed for new construction</a:t>
            </a:r>
            <a:endParaRPr lang="en-US" altLang="en-US" b="1" dirty="0"/>
          </a:p>
          <a:p>
            <a:pPr lvl="1"/>
            <a:r>
              <a:rPr lang="en-US" altLang="en-US" b="1" dirty="0" smtClean="0"/>
              <a:t>Many hundreds of tested combinations available</a:t>
            </a:r>
          </a:p>
          <a:p>
            <a:pPr lvl="2"/>
            <a:r>
              <a:rPr lang="en-US" altLang="en-US" b="1" dirty="0" smtClean="0"/>
              <a:t>Fuse/CB</a:t>
            </a:r>
          </a:p>
          <a:p>
            <a:pPr lvl="2"/>
            <a:r>
              <a:rPr lang="en-US" altLang="en-US" b="1" dirty="0" smtClean="0"/>
              <a:t>CB/CB</a:t>
            </a:r>
            <a:endParaRPr lang="en-US" altLang="en-US" b="1" dirty="0"/>
          </a:p>
        </p:txBody>
      </p:sp>
    </p:spTree>
    <p:extLst>
      <p:ext uri="{BB962C8B-B14F-4D97-AF65-F5344CB8AC3E}">
        <p14:creationId xmlns:p14="http://schemas.microsoft.com/office/powerpoint/2010/main" val="33586733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en-US" altLang="en-US"/>
              <a:t>Series Rated Systems</a:t>
            </a:r>
          </a:p>
        </p:txBody>
      </p:sp>
      <p:sp>
        <p:nvSpPr>
          <p:cNvPr id="47107" name="Rectangle 1027"/>
          <p:cNvSpPr>
            <a:spLocks noGrp="1" noChangeArrowheads="1"/>
          </p:cNvSpPr>
          <p:nvPr>
            <p:ph type="body" idx="1"/>
          </p:nvPr>
        </p:nvSpPr>
        <p:spPr/>
        <p:txBody>
          <a:bodyPr/>
          <a:lstStyle/>
          <a:p>
            <a:r>
              <a:rPr lang="en-US" altLang="en-US" b="1" u="sng" dirty="0">
                <a:solidFill>
                  <a:srgbClr val="0066FF"/>
                </a:solidFill>
              </a:rPr>
              <a:t>Panelboard manufacturer</a:t>
            </a:r>
            <a:r>
              <a:rPr lang="en-US" altLang="en-US" b="1" dirty="0"/>
              <a:t> labeling NEC</a:t>
            </a:r>
            <a:r>
              <a:rPr lang="en-US" altLang="en-US" b="1" baseline="30000" dirty="0"/>
              <a:t>® </a:t>
            </a:r>
            <a:r>
              <a:rPr lang="en-US" altLang="en-US" b="1" dirty="0"/>
              <a:t>240.86 </a:t>
            </a:r>
            <a:r>
              <a:rPr lang="en-US" altLang="en-US" b="1" dirty="0" smtClean="0"/>
              <a:t>(B) (for all new construction)</a:t>
            </a:r>
            <a:endParaRPr lang="en-US" altLang="en-US" b="1" dirty="0"/>
          </a:p>
          <a:p>
            <a:pPr lvl="1"/>
            <a:r>
              <a:rPr lang="en-US" altLang="en-US" b="1" dirty="0"/>
              <a:t>Displays </a:t>
            </a:r>
            <a:r>
              <a:rPr lang="en-US" altLang="en-US" b="1" dirty="0" smtClean="0"/>
              <a:t>List of tested combination </a:t>
            </a:r>
            <a:r>
              <a:rPr lang="en-US" altLang="en-US" b="1" dirty="0"/>
              <a:t>interrupting rating for </a:t>
            </a:r>
            <a:r>
              <a:rPr lang="en-US" altLang="en-US" b="1" dirty="0" err="1" smtClean="0"/>
              <a:t>loadside</a:t>
            </a:r>
            <a:r>
              <a:rPr lang="en-US" altLang="en-US" b="1" dirty="0" smtClean="0"/>
              <a:t> </a:t>
            </a:r>
            <a:r>
              <a:rPr lang="en-US" altLang="en-US" b="1" dirty="0"/>
              <a:t>circuit breaker(s) and the </a:t>
            </a:r>
            <a:r>
              <a:rPr lang="en-US" altLang="en-US" b="1" dirty="0" err="1"/>
              <a:t>lineside</a:t>
            </a:r>
            <a:r>
              <a:rPr lang="en-US" altLang="en-US" b="1" dirty="0"/>
              <a:t> OCPD combination </a:t>
            </a:r>
          </a:p>
          <a:p>
            <a:pPr lvl="1"/>
            <a:r>
              <a:rPr lang="en-US" altLang="en-US" b="1" dirty="0"/>
              <a:t>Usually a panelboard has </a:t>
            </a:r>
            <a:r>
              <a:rPr lang="en-US" altLang="en-US" b="1" dirty="0" smtClean="0"/>
              <a:t>many </a:t>
            </a:r>
            <a:r>
              <a:rPr lang="en-US" altLang="en-US" b="1" dirty="0"/>
              <a:t>combination Listings</a:t>
            </a:r>
            <a:endParaRPr lang="en-US" altLang="en-US" dirty="0"/>
          </a:p>
        </p:txBody>
      </p:sp>
    </p:spTree>
    <p:extLst>
      <p:ext uri="{BB962C8B-B14F-4D97-AF65-F5344CB8AC3E}">
        <p14:creationId xmlns:p14="http://schemas.microsoft.com/office/powerpoint/2010/main" val="19596226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152400"/>
            <a:ext cx="8534400" cy="990600"/>
          </a:xfrm>
        </p:spPr>
        <p:txBody>
          <a:bodyPr/>
          <a:lstStyle/>
          <a:p>
            <a:r>
              <a:rPr lang="en-US" altLang="en-US" dirty="0"/>
              <a:t>Series Rated </a:t>
            </a:r>
            <a:r>
              <a:rPr lang="en-US" altLang="en-US" dirty="0" smtClean="0"/>
              <a:t>Systems 240.86 (B)</a:t>
            </a:r>
            <a:endParaRPr lang="en-US" altLang="en-US" dirty="0"/>
          </a:p>
        </p:txBody>
      </p:sp>
      <p:graphicFrame>
        <p:nvGraphicFramePr>
          <p:cNvPr id="49155" name="Object 3"/>
          <p:cNvGraphicFramePr>
            <a:graphicFrameLocks noChangeAspect="1"/>
          </p:cNvGraphicFramePr>
          <p:nvPr>
            <p:extLst>
              <p:ext uri="{D42A27DB-BD31-4B8C-83A1-F6EECF244321}">
                <p14:modId xmlns:p14="http://schemas.microsoft.com/office/powerpoint/2010/main" val="2957228542"/>
              </p:ext>
            </p:extLst>
          </p:nvPr>
        </p:nvGraphicFramePr>
        <p:xfrm>
          <a:off x="0" y="1295400"/>
          <a:ext cx="9144000" cy="1835150"/>
        </p:xfrm>
        <a:graphic>
          <a:graphicData uri="http://schemas.openxmlformats.org/presentationml/2006/ole">
            <mc:AlternateContent xmlns:mc="http://schemas.openxmlformats.org/markup-compatibility/2006">
              <mc:Choice xmlns:v="urn:schemas-microsoft-com:vml" Requires="v">
                <p:oleObj spid="_x0000_s1039" name="Document" r:id="rId4" imgW="3658320" imgH="704880" progId="Word.Document.8">
                  <p:embed/>
                </p:oleObj>
              </mc:Choice>
              <mc:Fallback>
                <p:oleObj name="Document" r:id="rId4" imgW="3658320" imgH="7048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6" name="Text Box 4"/>
          <p:cNvSpPr txBox="1">
            <a:spLocks noChangeArrowheads="1"/>
          </p:cNvSpPr>
          <p:nvPr/>
        </p:nvSpPr>
        <p:spPr bwMode="auto">
          <a:xfrm>
            <a:off x="0" y="3352800"/>
            <a:ext cx="9264650"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dirty="0"/>
              <a:t>This is a required label from a panelboard</a:t>
            </a:r>
          </a:p>
          <a:p>
            <a:r>
              <a:rPr lang="en-US" altLang="en-US" sz="3600" b="1" dirty="0"/>
              <a:t>but the series ratings are not shown </a:t>
            </a:r>
            <a:r>
              <a:rPr lang="en-US" altLang="en-US" sz="3600" b="1" dirty="0" smtClean="0"/>
              <a:t>because all </a:t>
            </a:r>
            <a:r>
              <a:rPr lang="en-US" altLang="en-US" sz="3600" b="1" dirty="0"/>
              <a:t>the </a:t>
            </a:r>
            <a:r>
              <a:rPr lang="en-US" altLang="en-US" sz="3600" b="1" dirty="0" smtClean="0"/>
              <a:t>tested combinations  </a:t>
            </a:r>
            <a:r>
              <a:rPr lang="en-US" altLang="en-US" sz="3600" b="1" dirty="0"/>
              <a:t>would not </a:t>
            </a:r>
            <a:r>
              <a:rPr lang="en-US" altLang="en-US" sz="3600" b="1" dirty="0" smtClean="0"/>
              <a:t>fit on the label.</a:t>
            </a:r>
            <a:endParaRPr lang="en-US" altLang="en-US" dirty="0"/>
          </a:p>
        </p:txBody>
      </p:sp>
    </p:spTree>
    <p:extLst>
      <p:ext uri="{BB962C8B-B14F-4D97-AF65-F5344CB8AC3E}">
        <p14:creationId xmlns:p14="http://schemas.microsoft.com/office/powerpoint/2010/main" val="22090594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0"/>
            <a:ext cx="8534400" cy="990600"/>
          </a:xfrm>
        </p:spPr>
        <p:txBody>
          <a:bodyPr/>
          <a:lstStyle/>
          <a:p>
            <a:r>
              <a:rPr lang="en-US" altLang="en-US"/>
              <a:t>Series Rated Systems</a:t>
            </a:r>
          </a:p>
        </p:txBody>
      </p:sp>
      <p:sp>
        <p:nvSpPr>
          <p:cNvPr id="51203" name="Rectangle 3"/>
          <p:cNvSpPr>
            <a:spLocks noGrp="1" noChangeArrowheads="1"/>
          </p:cNvSpPr>
          <p:nvPr>
            <p:ph type="body" sz="half" idx="1"/>
          </p:nvPr>
        </p:nvSpPr>
        <p:spPr>
          <a:xfrm>
            <a:off x="304800" y="1524000"/>
            <a:ext cx="4267200" cy="2895600"/>
          </a:xfrm>
        </p:spPr>
        <p:txBody>
          <a:bodyPr/>
          <a:lstStyle/>
          <a:p>
            <a:pPr marL="0" indent="0">
              <a:lnSpc>
                <a:spcPct val="120000"/>
              </a:lnSpc>
              <a:buFontTx/>
              <a:buNone/>
            </a:pPr>
            <a:r>
              <a:rPr lang="en-US" altLang="en-US" sz="2400" dirty="0"/>
              <a:t>In lieu of </a:t>
            </a:r>
            <a:r>
              <a:rPr lang="en-US" altLang="en-US" sz="2400" dirty="0" smtClean="0"/>
              <a:t>the required </a:t>
            </a:r>
            <a:r>
              <a:rPr lang="en-US" altLang="en-US" sz="2400" dirty="0"/>
              <a:t>label showing the combinations, UL 67 (Panelboards) allows for a bulletin to be referenced and supplied with </a:t>
            </a:r>
            <a:r>
              <a:rPr lang="en-US" altLang="en-US" sz="2400" dirty="0" smtClean="0"/>
              <a:t>the panelboard </a:t>
            </a:r>
            <a:r>
              <a:rPr lang="en-US" altLang="en-US" sz="2000" dirty="0" smtClean="0"/>
              <a:t> </a:t>
            </a:r>
            <a:endParaRPr lang="en-US" altLang="en-US" sz="2000" dirty="0"/>
          </a:p>
        </p:txBody>
      </p:sp>
      <p:graphicFrame>
        <p:nvGraphicFramePr>
          <p:cNvPr id="51204" name="Object 4"/>
          <p:cNvGraphicFramePr>
            <a:graphicFrameLocks noGrp="1" noChangeAspect="1"/>
          </p:cNvGraphicFramePr>
          <p:nvPr>
            <p:ph type="clipArt" sz="half" idx="2"/>
          </p:nvPr>
        </p:nvGraphicFramePr>
        <p:xfrm>
          <a:off x="4800600" y="990600"/>
          <a:ext cx="4191000" cy="5181600"/>
        </p:xfrm>
        <a:graphic>
          <a:graphicData uri="http://schemas.openxmlformats.org/presentationml/2006/ole">
            <mc:AlternateContent xmlns:mc="http://schemas.openxmlformats.org/markup-compatibility/2006">
              <mc:Choice xmlns:v="urn:schemas-microsoft-com:vml" Requires="v">
                <p:oleObj spid="_x0000_s2063" name="Document" r:id="rId4" imgW="2220120" imgH="2867040" progId="Word.Document.8">
                  <p:embed/>
                </p:oleObj>
              </mc:Choice>
              <mc:Fallback>
                <p:oleObj name="Document" r:id="rId4" imgW="2220120" imgH="28670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990600"/>
                        <a:ext cx="4191000" cy="5181600"/>
                      </a:xfrm>
                      <a:prstGeom prst="rect">
                        <a:avLst/>
                      </a:prstGeom>
                    </p:spPr>
                  </p:pic>
                </p:oleObj>
              </mc:Fallback>
            </mc:AlternateContent>
          </a:graphicData>
        </a:graphic>
      </p:graphicFrame>
      <p:sp>
        <p:nvSpPr>
          <p:cNvPr id="51205" name="Text Box 5"/>
          <p:cNvSpPr txBox="1">
            <a:spLocks noChangeArrowheads="1"/>
          </p:cNvSpPr>
          <p:nvPr/>
        </p:nvSpPr>
        <p:spPr bwMode="auto">
          <a:xfrm>
            <a:off x="5394325" y="6213475"/>
            <a:ext cx="287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Affixed to panelboard</a:t>
            </a:r>
          </a:p>
        </p:txBody>
      </p:sp>
    </p:spTree>
    <p:extLst>
      <p:ext uri="{BB962C8B-B14F-4D97-AF65-F5344CB8AC3E}">
        <p14:creationId xmlns:p14="http://schemas.microsoft.com/office/powerpoint/2010/main" val="5986656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5400"/>
              <a:t>Series Rated Systems</a:t>
            </a:r>
            <a:endParaRPr lang="en-US" altLang="en-US" sz="6000"/>
          </a:p>
        </p:txBody>
      </p:sp>
      <p:sp>
        <p:nvSpPr>
          <p:cNvPr id="53251" name="Rectangle 3"/>
          <p:cNvSpPr>
            <a:spLocks noGrp="1" noChangeArrowheads="1"/>
          </p:cNvSpPr>
          <p:nvPr>
            <p:ph type="body" idx="1"/>
          </p:nvPr>
        </p:nvSpPr>
        <p:spPr/>
        <p:txBody>
          <a:bodyPr/>
          <a:lstStyle/>
          <a:p>
            <a:r>
              <a:rPr lang="en-US" altLang="en-US" b="1" u="sng" dirty="0">
                <a:solidFill>
                  <a:srgbClr val="0066FF"/>
                </a:solidFill>
              </a:rPr>
              <a:t>Installer labeling requirement</a:t>
            </a:r>
            <a:endParaRPr lang="en-US" altLang="en-US" b="1" dirty="0"/>
          </a:p>
          <a:p>
            <a:pPr lvl="1"/>
            <a:r>
              <a:rPr lang="en-US" altLang="en-US" b="1" dirty="0"/>
              <a:t>NEC</a:t>
            </a:r>
            <a:r>
              <a:rPr lang="en-US" altLang="en-US" b="1" baseline="30000" dirty="0"/>
              <a:t>®</a:t>
            </a:r>
            <a:r>
              <a:rPr lang="en-US" altLang="en-US" b="1" dirty="0"/>
              <a:t> </a:t>
            </a:r>
            <a:r>
              <a:rPr lang="en-US" altLang="en-US" b="1" dirty="0" smtClean="0"/>
              <a:t>110.22 (B) for engineered systems</a:t>
            </a:r>
          </a:p>
          <a:p>
            <a:pPr lvl="1"/>
            <a:r>
              <a:rPr lang="en-US" altLang="en-US" b="1" dirty="0"/>
              <a:t>NEC</a:t>
            </a:r>
            <a:r>
              <a:rPr lang="en-US" altLang="en-US" b="1" baseline="30000" dirty="0"/>
              <a:t>®</a:t>
            </a:r>
            <a:r>
              <a:rPr lang="en-US" altLang="en-US" b="1" dirty="0" smtClean="0"/>
              <a:t> 110.22 (C) for tested systems</a:t>
            </a:r>
            <a:endParaRPr lang="en-US" altLang="en-US" b="1" dirty="0" smtClean="0"/>
          </a:p>
          <a:p>
            <a:pPr lvl="1"/>
            <a:r>
              <a:rPr lang="en-US" altLang="en-US" b="1" dirty="0" smtClean="0"/>
              <a:t>NEC 240.86 (A) for engineered systems</a:t>
            </a:r>
            <a:r>
              <a:rPr lang="en-US" altLang="en-US" b="1" dirty="0" smtClean="0"/>
              <a:t> </a:t>
            </a:r>
            <a:endParaRPr lang="en-US" altLang="en-US" b="1" dirty="0"/>
          </a:p>
          <a:p>
            <a:pPr lvl="1"/>
            <a:r>
              <a:rPr lang="en-US" altLang="en-US" b="1" dirty="0"/>
              <a:t>field installed </a:t>
            </a:r>
          </a:p>
          <a:p>
            <a:pPr lvl="1"/>
            <a:r>
              <a:rPr lang="en-US" altLang="en-US" b="1" dirty="0"/>
              <a:t>On panelboard with </a:t>
            </a:r>
            <a:r>
              <a:rPr lang="en-US" altLang="en-US" b="1" dirty="0" err="1"/>
              <a:t>loadside</a:t>
            </a:r>
            <a:r>
              <a:rPr lang="en-US" altLang="en-US" b="1" dirty="0"/>
              <a:t> CB</a:t>
            </a:r>
          </a:p>
          <a:p>
            <a:pPr lvl="1"/>
            <a:r>
              <a:rPr lang="en-US" altLang="en-US" b="1" dirty="0"/>
              <a:t>On feeder enclosure with </a:t>
            </a:r>
            <a:r>
              <a:rPr lang="en-US" altLang="en-US" b="1" dirty="0" err="1"/>
              <a:t>lineside</a:t>
            </a:r>
            <a:r>
              <a:rPr lang="en-US" altLang="en-US" b="1" dirty="0"/>
              <a:t> OCPD</a:t>
            </a:r>
          </a:p>
        </p:txBody>
      </p:sp>
    </p:spTree>
    <p:extLst>
      <p:ext uri="{BB962C8B-B14F-4D97-AF65-F5344CB8AC3E}">
        <p14:creationId xmlns:p14="http://schemas.microsoft.com/office/powerpoint/2010/main" val="23086163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5400"/>
              <a:t>Series Rated Systems</a:t>
            </a:r>
            <a:endParaRPr lang="en-US" altLang="en-US" sz="6000"/>
          </a:p>
        </p:txBody>
      </p:sp>
      <p:sp>
        <p:nvSpPr>
          <p:cNvPr id="55299" name="Rectangle 3"/>
          <p:cNvSpPr>
            <a:spLocks noGrp="1" noChangeArrowheads="1"/>
          </p:cNvSpPr>
          <p:nvPr>
            <p:ph type="body" idx="1"/>
          </p:nvPr>
        </p:nvSpPr>
        <p:spPr>
          <a:xfrm>
            <a:off x="304800" y="1371600"/>
            <a:ext cx="8534400" cy="3429000"/>
          </a:xfrm>
        </p:spPr>
        <p:txBody>
          <a:bodyPr/>
          <a:lstStyle/>
          <a:p>
            <a:r>
              <a:rPr lang="en-US" altLang="en-US" b="1" dirty="0"/>
              <a:t>Installer field labeling requirement (</a:t>
            </a:r>
            <a:r>
              <a:rPr lang="en-US" altLang="en-US" b="1" dirty="0" err="1"/>
              <a:t>con’t</a:t>
            </a:r>
            <a:r>
              <a:rPr lang="en-US" altLang="en-US" b="1" dirty="0"/>
              <a:t>)</a:t>
            </a:r>
          </a:p>
          <a:p>
            <a:pPr lvl="1"/>
            <a:r>
              <a:rPr lang="en-US" altLang="en-US" b="1" dirty="0" err="1"/>
              <a:t>Loadside</a:t>
            </a:r>
            <a:r>
              <a:rPr lang="en-US" altLang="en-US" b="1" dirty="0"/>
              <a:t> panelboard  marked with</a:t>
            </a:r>
          </a:p>
          <a:p>
            <a:pPr lvl="2"/>
            <a:r>
              <a:rPr lang="en-US" altLang="en-US" b="1" dirty="0"/>
              <a:t>Short-circuit rating of series combination</a:t>
            </a:r>
          </a:p>
          <a:p>
            <a:pPr lvl="2"/>
            <a:r>
              <a:rPr lang="en-US" altLang="en-US" b="1" dirty="0"/>
              <a:t>Type circuit breaker for replacement</a:t>
            </a:r>
          </a:p>
          <a:p>
            <a:pPr lvl="2"/>
            <a:r>
              <a:rPr lang="en-US" altLang="en-US" b="1" dirty="0"/>
              <a:t>Part number for </a:t>
            </a:r>
            <a:r>
              <a:rPr lang="en-US" altLang="en-US" b="1" dirty="0" smtClean="0"/>
              <a:t>the </a:t>
            </a:r>
            <a:r>
              <a:rPr lang="en-US" altLang="en-US" b="1" dirty="0" err="1" smtClean="0"/>
              <a:t>lineside</a:t>
            </a:r>
            <a:r>
              <a:rPr lang="en-US" altLang="en-US" b="1" dirty="0"/>
              <a:t>, feeder OCPD</a:t>
            </a:r>
          </a:p>
          <a:p>
            <a:pPr lvl="2"/>
            <a:r>
              <a:rPr lang="en-US" altLang="en-US" b="1" dirty="0"/>
              <a:t>location &amp; name of feeder OCPD </a:t>
            </a:r>
            <a:r>
              <a:rPr lang="en-US" altLang="en-US" b="1" dirty="0" smtClean="0"/>
              <a:t>panel (if remote)</a:t>
            </a:r>
            <a:r>
              <a:rPr lang="en-US" altLang="en-US" dirty="0" smtClean="0"/>
              <a:t> </a:t>
            </a:r>
            <a:endParaRPr lang="en-US" altLang="en-US" dirty="0"/>
          </a:p>
        </p:txBody>
      </p:sp>
    </p:spTree>
    <p:extLst>
      <p:ext uri="{BB962C8B-B14F-4D97-AF65-F5344CB8AC3E}">
        <p14:creationId xmlns:p14="http://schemas.microsoft.com/office/powerpoint/2010/main" val="24891083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5400"/>
              <a:t>Series Rated Systems</a:t>
            </a:r>
            <a:endParaRPr lang="en-US" altLang="en-US" sz="6000"/>
          </a:p>
        </p:txBody>
      </p:sp>
      <p:sp>
        <p:nvSpPr>
          <p:cNvPr id="57347" name="Rectangle 3"/>
          <p:cNvSpPr>
            <a:spLocks noGrp="1" noChangeArrowheads="1"/>
          </p:cNvSpPr>
          <p:nvPr>
            <p:ph type="body" idx="1"/>
          </p:nvPr>
        </p:nvSpPr>
        <p:spPr>
          <a:xfrm>
            <a:off x="304800" y="1143000"/>
            <a:ext cx="8534400" cy="5181600"/>
          </a:xfrm>
        </p:spPr>
        <p:txBody>
          <a:bodyPr/>
          <a:lstStyle/>
          <a:p>
            <a:r>
              <a:rPr lang="en-US" altLang="en-US" b="1" dirty="0"/>
              <a:t>Installer field labeling requirement (</a:t>
            </a:r>
            <a:r>
              <a:rPr lang="en-US" altLang="en-US" b="1" dirty="0" err="1"/>
              <a:t>con’t</a:t>
            </a:r>
            <a:r>
              <a:rPr lang="en-US" altLang="en-US" b="1" dirty="0"/>
              <a:t>)</a:t>
            </a:r>
          </a:p>
          <a:p>
            <a:pPr lvl="1"/>
            <a:r>
              <a:rPr lang="en-US" altLang="en-US" b="1" dirty="0" err="1"/>
              <a:t>Lineside</a:t>
            </a:r>
            <a:r>
              <a:rPr lang="en-US" altLang="en-US" b="1" dirty="0"/>
              <a:t> </a:t>
            </a:r>
            <a:r>
              <a:rPr lang="en-US" altLang="en-US" b="1" dirty="0" smtClean="0"/>
              <a:t>panelboard (if remote) is </a:t>
            </a:r>
            <a:r>
              <a:rPr lang="en-US" altLang="en-US" b="1" dirty="0"/>
              <a:t>marked with</a:t>
            </a:r>
          </a:p>
          <a:p>
            <a:pPr lvl="2"/>
            <a:r>
              <a:rPr lang="en-US" altLang="en-US" b="1" dirty="0"/>
              <a:t>Short-circuit rating of series combination</a:t>
            </a:r>
          </a:p>
          <a:p>
            <a:pPr lvl="2"/>
            <a:r>
              <a:rPr lang="en-US" altLang="en-US" b="1" dirty="0"/>
              <a:t>Part # for </a:t>
            </a:r>
            <a:r>
              <a:rPr lang="en-US" altLang="en-US" b="1" dirty="0" err="1"/>
              <a:t>lineside</a:t>
            </a:r>
            <a:r>
              <a:rPr lang="en-US" altLang="en-US" b="1" dirty="0"/>
              <a:t> OCPD replacement</a:t>
            </a:r>
          </a:p>
          <a:p>
            <a:pPr lvl="2"/>
            <a:r>
              <a:rPr lang="en-US" altLang="en-US" b="1" dirty="0"/>
              <a:t>Location &amp; name of </a:t>
            </a:r>
            <a:r>
              <a:rPr lang="en-US" altLang="en-US" b="1" dirty="0" err="1"/>
              <a:t>loadside</a:t>
            </a:r>
            <a:r>
              <a:rPr lang="en-US" altLang="en-US" b="1" dirty="0"/>
              <a:t> series rated protected panel</a:t>
            </a:r>
            <a:r>
              <a:rPr lang="en-US" altLang="en-US" dirty="0"/>
              <a:t> </a:t>
            </a:r>
            <a:r>
              <a:rPr lang="en-US" altLang="en-US" dirty="0" smtClean="0"/>
              <a:t>(if remote)</a:t>
            </a:r>
            <a:endParaRPr lang="en-US" altLang="en-US" dirty="0"/>
          </a:p>
        </p:txBody>
      </p:sp>
    </p:spTree>
    <p:extLst>
      <p:ext uri="{BB962C8B-B14F-4D97-AF65-F5344CB8AC3E}">
        <p14:creationId xmlns:p14="http://schemas.microsoft.com/office/powerpoint/2010/main" val="13195755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rot="-669068" flipH="1" flipV="1">
            <a:off x="4649788" y="4446588"/>
            <a:ext cx="1600200" cy="1752600"/>
          </a:xfrm>
          <a:prstGeom prst="parallelogram">
            <a:avLst>
              <a:gd name="adj" fmla="val 25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5" name="AutoShape 3"/>
          <p:cNvSpPr>
            <a:spLocks noChangeArrowheads="1"/>
          </p:cNvSpPr>
          <p:nvPr/>
        </p:nvSpPr>
        <p:spPr bwMode="auto">
          <a:xfrm>
            <a:off x="6019800" y="4114800"/>
            <a:ext cx="1524000" cy="1981200"/>
          </a:xfrm>
          <a:prstGeom prst="cube">
            <a:avLst>
              <a:gd name="adj" fmla="val 125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6" name="Rectangle 4"/>
          <p:cNvSpPr>
            <a:spLocks noChangeArrowheads="1"/>
          </p:cNvSpPr>
          <p:nvPr/>
        </p:nvSpPr>
        <p:spPr bwMode="auto">
          <a:xfrm>
            <a:off x="6553200" y="4495800"/>
            <a:ext cx="4572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7" name="Rectangle 5"/>
          <p:cNvSpPr>
            <a:spLocks noChangeArrowheads="1"/>
          </p:cNvSpPr>
          <p:nvPr/>
        </p:nvSpPr>
        <p:spPr bwMode="auto">
          <a:xfrm>
            <a:off x="6724650" y="4533900"/>
            <a:ext cx="76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398" name="Group 6"/>
          <p:cNvGrpSpPr>
            <a:grpSpLocks/>
          </p:cNvGrpSpPr>
          <p:nvPr/>
        </p:nvGrpSpPr>
        <p:grpSpPr bwMode="auto">
          <a:xfrm>
            <a:off x="6553200" y="4800600"/>
            <a:ext cx="457200" cy="228600"/>
            <a:chOff x="4320" y="2928"/>
            <a:chExt cx="288" cy="144"/>
          </a:xfrm>
        </p:grpSpPr>
        <p:sp>
          <p:nvSpPr>
            <p:cNvPr id="59399" name="Rectangle 7"/>
            <p:cNvSpPr>
              <a:spLocks noChangeArrowheads="1"/>
            </p:cNvSpPr>
            <p:nvPr/>
          </p:nvSpPr>
          <p:spPr bwMode="auto">
            <a:xfrm>
              <a:off x="4320" y="2928"/>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0" name="Rectangle 8"/>
            <p:cNvSpPr>
              <a:spLocks noChangeArrowheads="1"/>
            </p:cNvSpPr>
            <p:nvPr/>
          </p:nvSpPr>
          <p:spPr bwMode="auto">
            <a:xfrm>
              <a:off x="4428" y="2952"/>
              <a:ext cx="48"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401" name="Group 9"/>
          <p:cNvGrpSpPr>
            <a:grpSpLocks/>
          </p:cNvGrpSpPr>
          <p:nvPr/>
        </p:nvGrpSpPr>
        <p:grpSpPr bwMode="auto">
          <a:xfrm>
            <a:off x="6553200" y="5105400"/>
            <a:ext cx="457200" cy="228600"/>
            <a:chOff x="4320" y="2928"/>
            <a:chExt cx="288" cy="144"/>
          </a:xfrm>
        </p:grpSpPr>
        <p:sp>
          <p:nvSpPr>
            <p:cNvPr id="59402" name="Rectangle 10"/>
            <p:cNvSpPr>
              <a:spLocks noChangeArrowheads="1"/>
            </p:cNvSpPr>
            <p:nvPr/>
          </p:nvSpPr>
          <p:spPr bwMode="auto">
            <a:xfrm>
              <a:off x="4320" y="2928"/>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3" name="Rectangle 11"/>
            <p:cNvSpPr>
              <a:spLocks noChangeArrowheads="1"/>
            </p:cNvSpPr>
            <p:nvPr/>
          </p:nvSpPr>
          <p:spPr bwMode="auto">
            <a:xfrm>
              <a:off x="4428" y="2952"/>
              <a:ext cx="48"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404" name="Group 12"/>
          <p:cNvGrpSpPr>
            <a:grpSpLocks/>
          </p:cNvGrpSpPr>
          <p:nvPr/>
        </p:nvGrpSpPr>
        <p:grpSpPr bwMode="auto">
          <a:xfrm>
            <a:off x="6553200" y="5410200"/>
            <a:ext cx="457200" cy="228600"/>
            <a:chOff x="4320" y="2928"/>
            <a:chExt cx="288" cy="144"/>
          </a:xfrm>
        </p:grpSpPr>
        <p:sp>
          <p:nvSpPr>
            <p:cNvPr id="59405" name="Rectangle 13"/>
            <p:cNvSpPr>
              <a:spLocks noChangeArrowheads="1"/>
            </p:cNvSpPr>
            <p:nvPr/>
          </p:nvSpPr>
          <p:spPr bwMode="auto">
            <a:xfrm>
              <a:off x="4320" y="2928"/>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Rectangle 14"/>
            <p:cNvSpPr>
              <a:spLocks noChangeArrowheads="1"/>
            </p:cNvSpPr>
            <p:nvPr/>
          </p:nvSpPr>
          <p:spPr bwMode="auto">
            <a:xfrm>
              <a:off x="4428" y="2952"/>
              <a:ext cx="48"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407" name="Group 15"/>
          <p:cNvGrpSpPr>
            <a:grpSpLocks/>
          </p:cNvGrpSpPr>
          <p:nvPr/>
        </p:nvGrpSpPr>
        <p:grpSpPr bwMode="auto">
          <a:xfrm>
            <a:off x="6553200" y="5715000"/>
            <a:ext cx="457200" cy="228600"/>
            <a:chOff x="4320" y="2928"/>
            <a:chExt cx="288" cy="144"/>
          </a:xfrm>
        </p:grpSpPr>
        <p:sp>
          <p:nvSpPr>
            <p:cNvPr id="59408" name="Rectangle 16"/>
            <p:cNvSpPr>
              <a:spLocks noChangeArrowheads="1"/>
            </p:cNvSpPr>
            <p:nvPr/>
          </p:nvSpPr>
          <p:spPr bwMode="auto">
            <a:xfrm>
              <a:off x="4320" y="2928"/>
              <a:ext cx="288"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9" name="Rectangle 17"/>
            <p:cNvSpPr>
              <a:spLocks noChangeArrowheads="1"/>
            </p:cNvSpPr>
            <p:nvPr/>
          </p:nvSpPr>
          <p:spPr bwMode="auto">
            <a:xfrm>
              <a:off x="4428" y="2952"/>
              <a:ext cx="48"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410" name="AutoShape 18"/>
          <p:cNvSpPr>
            <a:spLocks noChangeArrowheads="1"/>
          </p:cNvSpPr>
          <p:nvPr/>
        </p:nvSpPr>
        <p:spPr bwMode="auto">
          <a:xfrm rot="21276132" flipV="1">
            <a:off x="5040313" y="5881688"/>
            <a:ext cx="392112" cy="271462"/>
          </a:xfrm>
          <a:prstGeom prst="parallelogram">
            <a:avLst>
              <a:gd name="adj" fmla="val 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1" name="Rectangle 19"/>
          <p:cNvSpPr>
            <a:spLocks noChangeArrowheads="1"/>
          </p:cNvSpPr>
          <p:nvPr/>
        </p:nvSpPr>
        <p:spPr bwMode="auto">
          <a:xfrm>
            <a:off x="152400" y="4114800"/>
            <a:ext cx="3352800" cy="222885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t>CAUTION</a:t>
            </a:r>
          </a:p>
          <a:p>
            <a:pPr algn="ctr"/>
            <a:r>
              <a:rPr lang="en-US" altLang="en-US" sz="1600" b="1" dirty="0"/>
              <a:t>Series Rated Combination System</a:t>
            </a:r>
          </a:p>
          <a:p>
            <a:pPr algn="ctr"/>
            <a:r>
              <a:rPr lang="en-US" altLang="en-US" sz="1600" b="1" dirty="0"/>
              <a:t>with LPJ-400SP fuses in MDP1</a:t>
            </a:r>
          </a:p>
          <a:p>
            <a:pPr algn="ctr"/>
            <a:r>
              <a:rPr lang="en-US" altLang="en-US" sz="1600" b="1" dirty="0"/>
              <a:t>Rated  100,000 Amperes</a:t>
            </a:r>
          </a:p>
          <a:p>
            <a:pPr algn="ctr"/>
            <a:r>
              <a:rPr lang="en-US" altLang="en-US" sz="1600" b="1" dirty="0"/>
              <a:t>Replace with XXX </a:t>
            </a:r>
          </a:p>
          <a:p>
            <a:pPr algn="ctr"/>
            <a:r>
              <a:rPr lang="en-US" altLang="en-US" sz="1600" b="1" dirty="0"/>
              <a:t>Circuit Breakers Only</a:t>
            </a:r>
            <a:endParaRPr lang="en-US" altLang="en-US" dirty="0"/>
          </a:p>
          <a:p>
            <a:pPr algn="ctr"/>
            <a:endParaRPr lang="en-US" altLang="en-US" sz="1600" dirty="0"/>
          </a:p>
        </p:txBody>
      </p:sp>
      <p:sp>
        <p:nvSpPr>
          <p:cNvPr id="59412" name="Line 20"/>
          <p:cNvSpPr>
            <a:spLocks noChangeShapeType="1"/>
          </p:cNvSpPr>
          <p:nvPr/>
        </p:nvSpPr>
        <p:spPr bwMode="auto">
          <a:xfrm>
            <a:off x="3505200" y="4114800"/>
            <a:ext cx="1523214" cy="182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3" name="Line 21"/>
          <p:cNvSpPr>
            <a:spLocks noChangeShapeType="1"/>
          </p:cNvSpPr>
          <p:nvPr/>
        </p:nvSpPr>
        <p:spPr bwMode="auto">
          <a:xfrm flipV="1">
            <a:off x="3505200" y="6172200"/>
            <a:ext cx="15621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4" name="AutoShape 22"/>
          <p:cNvSpPr>
            <a:spLocks noChangeArrowheads="1"/>
          </p:cNvSpPr>
          <p:nvPr/>
        </p:nvSpPr>
        <p:spPr bwMode="auto">
          <a:xfrm>
            <a:off x="838200" y="476250"/>
            <a:ext cx="3257550" cy="2933700"/>
          </a:xfrm>
          <a:prstGeom prst="cube">
            <a:avLst>
              <a:gd name="adj" fmla="val 8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5" name="Rectangle 23"/>
          <p:cNvSpPr>
            <a:spLocks noChangeArrowheads="1"/>
          </p:cNvSpPr>
          <p:nvPr/>
        </p:nvSpPr>
        <p:spPr bwMode="auto">
          <a:xfrm>
            <a:off x="2686050" y="2209800"/>
            <a:ext cx="628650" cy="3429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6" name="Line 24"/>
          <p:cNvSpPr>
            <a:spLocks noChangeShapeType="1"/>
          </p:cNvSpPr>
          <p:nvPr/>
        </p:nvSpPr>
        <p:spPr bwMode="auto">
          <a:xfrm>
            <a:off x="2819400" y="220980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7" name="Line 25"/>
          <p:cNvSpPr>
            <a:spLocks noChangeShapeType="1"/>
          </p:cNvSpPr>
          <p:nvPr/>
        </p:nvSpPr>
        <p:spPr bwMode="auto">
          <a:xfrm>
            <a:off x="3162300" y="220980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8" name="Line 26"/>
          <p:cNvSpPr>
            <a:spLocks noChangeShapeType="1"/>
          </p:cNvSpPr>
          <p:nvPr/>
        </p:nvSpPr>
        <p:spPr bwMode="auto">
          <a:xfrm flipH="1">
            <a:off x="2400300" y="2381250"/>
            <a:ext cx="2857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9" name="Line 27"/>
          <p:cNvSpPr>
            <a:spLocks noChangeShapeType="1"/>
          </p:cNvSpPr>
          <p:nvPr/>
        </p:nvSpPr>
        <p:spPr bwMode="auto">
          <a:xfrm flipH="1">
            <a:off x="1905000" y="2381250"/>
            <a:ext cx="2857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0" name="Line 28"/>
          <p:cNvSpPr>
            <a:spLocks noChangeShapeType="1"/>
          </p:cNvSpPr>
          <p:nvPr/>
        </p:nvSpPr>
        <p:spPr bwMode="auto">
          <a:xfrm flipH="1" flipV="1">
            <a:off x="2305050" y="2228850"/>
            <a:ext cx="9525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1" name="Line 29"/>
          <p:cNvSpPr>
            <a:spLocks noChangeShapeType="1"/>
          </p:cNvSpPr>
          <p:nvPr/>
        </p:nvSpPr>
        <p:spPr bwMode="auto">
          <a:xfrm>
            <a:off x="3314700" y="2381250"/>
            <a:ext cx="344805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2" name="Line 30"/>
          <p:cNvSpPr>
            <a:spLocks noChangeShapeType="1"/>
          </p:cNvSpPr>
          <p:nvPr/>
        </p:nvSpPr>
        <p:spPr bwMode="auto">
          <a:xfrm>
            <a:off x="6762750" y="2381250"/>
            <a:ext cx="0" cy="173355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3" name="Rectangle 31"/>
          <p:cNvSpPr>
            <a:spLocks noChangeArrowheads="1"/>
          </p:cNvSpPr>
          <p:nvPr/>
        </p:nvSpPr>
        <p:spPr bwMode="auto">
          <a:xfrm>
            <a:off x="3086100" y="800100"/>
            <a:ext cx="59055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4" name="Rectangle 32"/>
          <p:cNvSpPr>
            <a:spLocks noChangeArrowheads="1"/>
          </p:cNvSpPr>
          <p:nvPr/>
        </p:nvSpPr>
        <p:spPr bwMode="auto">
          <a:xfrm>
            <a:off x="5676900" y="285750"/>
            <a:ext cx="2990850" cy="1524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5" name="Line 33"/>
          <p:cNvSpPr>
            <a:spLocks noChangeShapeType="1"/>
          </p:cNvSpPr>
          <p:nvPr/>
        </p:nvSpPr>
        <p:spPr bwMode="auto">
          <a:xfrm>
            <a:off x="3676650" y="1104900"/>
            <a:ext cx="198120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6" name="Line 34"/>
          <p:cNvSpPr>
            <a:spLocks noChangeShapeType="1"/>
          </p:cNvSpPr>
          <p:nvPr/>
        </p:nvSpPr>
        <p:spPr bwMode="auto">
          <a:xfrm flipV="1">
            <a:off x="3676650" y="266700"/>
            <a:ext cx="20193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27" name="Rectangle 35"/>
          <p:cNvSpPr>
            <a:spLocks noChangeArrowheads="1"/>
          </p:cNvSpPr>
          <p:nvPr/>
        </p:nvSpPr>
        <p:spPr bwMode="auto">
          <a:xfrm>
            <a:off x="5695950" y="0"/>
            <a:ext cx="3448050" cy="220980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t>CAUTION</a:t>
            </a:r>
          </a:p>
          <a:p>
            <a:pPr algn="ctr"/>
            <a:r>
              <a:rPr lang="en-US" altLang="en-US" sz="1600" b="1" dirty="0"/>
              <a:t>Series Rated Combination System</a:t>
            </a:r>
          </a:p>
          <a:p>
            <a:pPr algn="ctr"/>
            <a:r>
              <a:rPr lang="en-US" altLang="en-US" sz="1600" b="1" dirty="0"/>
              <a:t>with panel LDP1</a:t>
            </a:r>
          </a:p>
          <a:p>
            <a:pPr algn="ctr"/>
            <a:r>
              <a:rPr lang="en-US" altLang="en-US" sz="1600" b="1" dirty="0"/>
              <a:t>Rated  100,000 Amperes</a:t>
            </a:r>
          </a:p>
          <a:p>
            <a:pPr algn="ctr"/>
            <a:r>
              <a:rPr lang="en-US" altLang="en-US" sz="1600" b="1" dirty="0"/>
              <a:t>Replace with Bussmann </a:t>
            </a:r>
          </a:p>
          <a:p>
            <a:pPr algn="ctr"/>
            <a:r>
              <a:rPr lang="en-US" altLang="en-US" sz="1600" b="1" dirty="0"/>
              <a:t>LPJ-400SP Fuses Only</a:t>
            </a:r>
            <a:endParaRPr lang="en-US" altLang="en-US" dirty="0"/>
          </a:p>
          <a:p>
            <a:pPr algn="ctr"/>
            <a:endParaRPr lang="en-US" altLang="en-US" sz="1600" dirty="0"/>
          </a:p>
        </p:txBody>
      </p:sp>
      <p:sp>
        <p:nvSpPr>
          <p:cNvPr id="59428" name="Text Box 36"/>
          <p:cNvSpPr txBox="1">
            <a:spLocks noChangeArrowheads="1"/>
          </p:cNvSpPr>
          <p:nvPr/>
        </p:nvSpPr>
        <p:spPr bwMode="auto">
          <a:xfrm>
            <a:off x="7696200" y="4343400"/>
            <a:ext cx="1028700"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Panel LDP1</a:t>
            </a:r>
            <a:endParaRPr lang="en-US" altLang="en-US"/>
          </a:p>
        </p:txBody>
      </p:sp>
      <p:sp>
        <p:nvSpPr>
          <p:cNvPr id="59429" name="Text Box 37"/>
          <p:cNvSpPr txBox="1">
            <a:spLocks noChangeArrowheads="1"/>
          </p:cNvSpPr>
          <p:nvPr/>
        </p:nvSpPr>
        <p:spPr bwMode="auto">
          <a:xfrm>
            <a:off x="876300" y="723900"/>
            <a:ext cx="1143000"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Panel MDP1</a:t>
            </a:r>
            <a:endParaRPr lang="en-US" altLang="en-US"/>
          </a:p>
        </p:txBody>
      </p:sp>
    </p:spTree>
    <p:extLst>
      <p:ext uri="{BB962C8B-B14F-4D97-AF65-F5344CB8AC3E}">
        <p14:creationId xmlns:p14="http://schemas.microsoft.com/office/powerpoint/2010/main" val="16358571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Series Rated Systems</a:t>
            </a:r>
          </a:p>
        </p:txBody>
      </p:sp>
      <p:sp>
        <p:nvSpPr>
          <p:cNvPr id="61443" name="Rectangle 3"/>
          <p:cNvSpPr>
            <a:spLocks noGrp="1" noChangeArrowheads="1"/>
          </p:cNvSpPr>
          <p:nvPr>
            <p:ph type="body" idx="1"/>
          </p:nvPr>
        </p:nvSpPr>
        <p:spPr/>
        <p:txBody>
          <a:bodyPr/>
          <a:lstStyle/>
          <a:p>
            <a:r>
              <a:rPr lang="en-US" altLang="en-US" b="1" u="sng" dirty="0">
                <a:solidFill>
                  <a:srgbClr val="0066FF"/>
                </a:solidFill>
              </a:rPr>
              <a:t>Motor Contributions</a:t>
            </a:r>
            <a:r>
              <a:rPr lang="en-US" altLang="en-US" b="1" dirty="0"/>
              <a:t> NEC</a:t>
            </a:r>
            <a:r>
              <a:rPr lang="en-US" altLang="en-US" b="1" baseline="30000" dirty="0"/>
              <a:t>® </a:t>
            </a:r>
            <a:r>
              <a:rPr lang="en-US" altLang="en-US" b="1" dirty="0"/>
              <a:t>240.86 </a:t>
            </a:r>
            <a:r>
              <a:rPr lang="en-US" altLang="en-US" b="1" dirty="0" smtClean="0"/>
              <a:t>(C)</a:t>
            </a:r>
            <a:endParaRPr lang="en-US" altLang="en-US" b="1" dirty="0"/>
          </a:p>
          <a:p>
            <a:pPr lvl="1"/>
            <a:r>
              <a:rPr lang="en-US" altLang="en-US" b="1" dirty="0"/>
              <a:t>“Series Ratings Shall Not Be Used where”</a:t>
            </a:r>
          </a:p>
          <a:p>
            <a:pPr lvl="2"/>
            <a:r>
              <a:rPr lang="en-US" altLang="en-US" b="1" dirty="0"/>
              <a:t>Motors connected between devices in combination</a:t>
            </a:r>
          </a:p>
          <a:p>
            <a:pPr lvl="2" algn="ctr">
              <a:buFontTx/>
              <a:buNone/>
            </a:pPr>
            <a:r>
              <a:rPr lang="en-US" altLang="en-US" b="1" dirty="0"/>
              <a:t>and</a:t>
            </a:r>
          </a:p>
          <a:p>
            <a:pPr lvl="2"/>
            <a:r>
              <a:rPr lang="en-US" altLang="en-US" b="1" dirty="0"/>
              <a:t>Sum of the FLC exceeds 1% of the I.R. of the lower-rated circuit breaker</a:t>
            </a:r>
          </a:p>
        </p:txBody>
      </p:sp>
    </p:spTree>
    <p:extLst>
      <p:ext uri="{BB962C8B-B14F-4D97-AF65-F5344CB8AC3E}">
        <p14:creationId xmlns:p14="http://schemas.microsoft.com/office/powerpoint/2010/main" val="39740926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15766"/>
            <a:ext cx="7924800" cy="1096963"/>
          </a:xfrm>
        </p:spPr>
        <p:txBody>
          <a:bodyPr/>
          <a:lstStyle/>
          <a:p>
            <a:r>
              <a:rPr lang="en-US" altLang="en-US" sz="4400" dirty="0"/>
              <a:t>Agenda</a:t>
            </a:r>
          </a:p>
        </p:txBody>
      </p:sp>
      <p:sp>
        <p:nvSpPr>
          <p:cNvPr id="16387" name="Rectangle 3"/>
          <p:cNvSpPr>
            <a:spLocks noGrp="1" noChangeArrowheads="1"/>
          </p:cNvSpPr>
          <p:nvPr>
            <p:ph type="body" idx="1"/>
          </p:nvPr>
        </p:nvSpPr>
        <p:spPr/>
        <p:txBody>
          <a:bodyPr/>
          <a:lstStyle/>
          <a:p>
            <a:r>
              <a:rPr lang="en-US" altLang="en-US"/>
              <a:t>Interrupting Rating</a:t>
            </a:r>
          </a:p>
          <a:p>
            <a:r>
              <a:rPr lang="en-US" altLang="en-US"/>
              <a:t>Fully Rated versus Series Rated</a:t>
            </a:r>
          </a:p>
          <a:p>
            <a:r>
              <a:rPr lang="en-US" altLang="en-US"/>
              <a:t>NEC</a:t>
            </a:r>
            <a:r>
              <a:rPr lang="en-US" altLang="en-US" baseline="30000">
                <a:sym typeface="Symbol" pitchFamily="18" charset="2"/>
              </a:rPr>
              <a:t></a:t>
            </a:r>
            <a:r>
              <a:rPr lang="en-US" altLang="en-US">
                <a:sym typeface="Symbol" pitchFamily="18" charset="2"/>
              </a:rPr>
              <a:t> Requirements</a:t>
            </a:r>
          </a:p>
          <a:p>
            <a:r>
              <a:rPr lang="en-US" altLang="en-US">
                <a:sym typeface="Symbol" pitchFamily="18" charset="2"/>
              </a:rPr>
              <a:t>“Misunderstandings”</a:t>
            </a:r>
          </a:p>
          <a:p>
            <a:r>
              <a:rPr lang="en-US" altLang="en-US"/>
              <a:t>Inspecting Systems Using Series Rated Combinations</a:t>
            </a:r>
          </a:p>
        </p:txBody>
      </p:sp>
    </p:spTree>
    <p:extLst>
      <p:ext uri="{BB962C8B-B14F-4D97-AF65-F5344CB8AC3E}">
        <p14:creationId xmlns:p14="http://schemas.microsoft.com/office/powerpoint/2010/main" val="3301410563"/>
      </p:ext>
    </p:extLst>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0"/>
            <a:ext cx="8534400" cy="990600"/>
          </a:xfrm>
        </p:spPr>
        <p:txBody>
          <a:bodyPr/>
          <a:lstStyle/>
          <a:p>
            <a:r>
              <a:rPr lang="en-US" altLang="en-US" sz="5400"/>
              <a:t>Series Rated Systems</a:t>
            </a:r>
            <a:endParaRPr lang="en-US" altLang="en-US" sz="6000"/>
          </a:p>
        </p:txBody>
      </p:sp>
      <p:sp>
        <p:nvSpPr>
          <p:cNvPr id="63491" name="Rectangle 3"/>
          <p:cNvSpPr>
            <a:spLocks noGrp="1" noChangeArrowheads="1"/>
          </p:cNvSpPr>
          <p:nvPr>
            <p:ph type="body" idx="1"/>
          </p:nvPr>
        </p:nvSpPr>
        <p:spPr/>
        <p:txBody>
          <a:bodyPr/>
          <a:lstStyle/>
          <a:p>
            <a:pPr>
              <a:buFontTx/>
              <a:buNone/>
            </a:pPr>
            <a:r>
              <a:rPr lang="en-US" altLang="en-US"/>
              <a:t> </a:t>
            </a:r>
          </a:p>
        </p:txBody>
      </p:sp>
      <p:sp>
        <p:nvSpPr>
          <p:cNvPr id="63492" name="Arc 4"/>
          <p:cNvSpPr>
            <a:spLocks/>
          </p:cNvSpPr>
          <p:nvPr/>
        </p:nvSpPr>
        <p:spPr bwMode="auto">
          <a:xfrm flipV="1">
            <a:off x="3260725" y="2471738"/>
            <a:ext cx="304800" cy="279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3" name="Arc 5"/>
          <p:cNvSpPr>
            <a:spLocks/>
          </p:cNvSpPr>
          <p:nvPr/>
        </p:nvSpPr>
        <p:spPr bwMode="auto">
          <a:xfrm>
            <a:off x="3260725" y="2192338"/>
            <a:ext cx="304800" cy="279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4" name="Line 6"/>
          <p:cNvSpPr>
            <a:spLocks noChangeShapeType="1"/>
          </p:cNvSpPr>
          <p:nvPr/>
        </p:nvSpPr>
        <p:spPr bwMode="auto">
          <a:xfrm>
            <a:off x="3157538" y="1562100"/>
            <a:ext cx="0" cy="70008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5" name="Line 7"/>
          <p:cNvSpPr>
            <a:spLocks noChangeShapeType="1"/>
          </p:cNvSpPr>
          <p:nvPr/>
        </p:nvSpPr>
        <p:spPr bwMode="auto">
          <a:xfrm>
            <a:off x="3157538" y="2681288"/>
            <a:ext cx="0" cy="70008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Line 8"/>
          <p:cNvSpPr>
            <a:spLocks noChangeShapeType="1"/>
          </p:cNvSpPr>
          <p:nvPr/>
        </p:nvSpPr>
        <p:spPr bwMode="auto">
          <a:xfrm>
            <a:off x="2500313" y="3381375"/>
            <a:ext cx="5546725"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7" name="Arc 9"/>
          <p:cNvSpPr>
            <a:spLocks/>
          </p:cNvSpPr>
          <p:nvPr/>
        </p:nvSpPr>
        <p:spPr bwMode="auto">
          <a:xfrm flipV="1">
            <a:off x="4481513" y="4289425"/>
            <a:ext cx="304800" cy="2809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8" name="Arc 10"/>
          <p:cNvSpPr>
            <a:spLocks/>
          </p:cNvSpPr>
          <p:nvPr/>
        </p:nvSpPr>
        <p:spPr bwMode="auto">
          <a:xfrm>
            <a:off x="4481513" y="4010025"/>
            <a:ext cx="304800" cy="279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9" name="Line 11"/>
          <p:cNvSpPr>
            <a:spLocks noChangeShapeType="1"/>
          </p:cNvSpPr>
          <p:nvPr/>
        </p:nvSpPr>
        <p:spPr bwMode="auto">
          <a:xfrm>
            <a:off x="4405313" y="3381375"/>
            <a:ext cx="0" cy="6985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0" name="Line 12"/>
          <p:cNvSpPr>
            <a:spLocks noChangeShapeType="1"/>
          </p:cNvSpPr>
          <p:nvPr/>
        </p:nvSpPr>
        <p:spPr bwMode="auto">
          <a:xfrm>
            <a:off x="4405313" y="4500563"/>
            <a:ext cx="0" cy="6985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1" name="Arc 13"/>
          <p:cNvSpPr>
            <a:spLocks/>
          </p:cNvSpPr>
          <p:nvPr/>
        </p:nvSpPr>
        <p:spPr bwMode="auto">
          <a:xfrm flipV="1">
            <a:off x="5472113" y="4289425"/>
            <a:ext cx="304800" cy="2809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2" name="Arc 14"/>
          <p:cNvSpPr>
            <a:spLocks/>
          </p:cNvSpPr>
          <p:nvPr/>
        </p:nvSpPr>
        <p:spPr bwMode="auto">
          <a:xfrm>
            <a:off x="5472113" y="4010025"/>
            <a:ext cx="304800" cy="279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3" name="Line 15"/>
          <p:cNvSpPr>
            <a:spLocks noChangeShapeType="1"/>
          </p:cNvSpPr>
          <p:nvPr/>
        </p:nvSpPr>
        <p:spPr bwMode="auto">
          <a:xfrm>
            <a:off x="5395913" y="3381375"/>
            <a:ext cx="0" cy="6985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Line 16"/>
          <p:cNvSpPr>
            <a:spLocks noChangeShapeType="1"/>
          </p:cNvSpPr>
          <p:nvPr/>
        </p:nvSpPr>
        <p:spPr bwMode="auto">
          <a:xfrm>
            <a:off x="6324600" y="4495800"/>
            <a:ext cx="0" cy="838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Arc 17"/>
          <p:cNvSpPr>
            <a:spLocks/>
          </p:cNvSpPr>
          <p:nvPr/>
        </p:nvSpPr>
        <p:spPr bwMode="auto">
          <a:xfrm flipV="1">
            <a:off x="6386513" y="4289425"/>
            <a:ext cx="304800" cy="2809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6" name="Arc 18"/>
          <p:cNvSpPr>
            <a:spLocks/>
          </p:cNvSpPr>
          <p:nvPr/>
        </p:nvSpPr>
        <p:spPr bwMode="auto">
          <a:xfrm>
            <a:off x="6386513" y="4010025"/>
            <a:ext cx="304800" cy="279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7" name="Line 19"/>
          <p:cNvSpPr>
            <a:spLocks noChangeShapeType="1"/>
          </p:cNvSpPr>
          <p:nvPr/>
        </p:nvSpPr>
        <p:spPr bwMode="auto">
          <a:xfrm>
            <a:off x="6310313" y="3381375"/>
            <a:ext cx="0" cy="6985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Text Box 20"/>
          <p:cNvSpPr txBox="1">
            <a:spLocks noChangeArrowheads="1"/>
          </p:cNvSpPr>
          <p:nvPr/>
        </p:nvSpPr>
        <p:spPr bwMode="auto">
          <a:xfrm>
            <a:off x="2057400" y="4191000"/>
            <a:ext cx="2090738" cy="514350"/>
          </a:xfrm>
          <a:prstGeom prst="rect">
            <a:avLst/>
          </a:prstGeom>
          <a:solidFill>
            <a:srgbClr val="FFFF00"/>
          </a:solidFill>
          <a:ln w="571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10,000 A. I.R.</a:t>
            </a:r>
            <a:endParaRPr lang="en-US" altLang="en-US"/>
          </a:p>
        </p:txBody>
      </p:sp>
      <p:sp>
        <p:nvSpPr>
          <p:cNvPr id="63509" name="Text Box 21"/>
          <p:cNvSpPr txBox="1">
            <a:spLocks noChangeArrowheads="1"/>
          </p:cNvSpPr>
          <p:nvPr/>
        </p:nvSpPr>
        <p:spPr bwMode="auto">
          <a:xfrm>
            <a:off x="381000" y="1676400"/>
            <a:ext cx="2057400" cy="1238250"/>
          </a:xfrm>
          <a:prstGeom prst="rect">
            <a:avLst/>
          </a:prstGeom>
          <a:solidFill>
            <a:schemeClr val="bg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Series Rated</a:t>
            </a:r>
          </a:p>
          <a:p>
            <a:r>
              <a:rPr lang="en-US" altLang="en-US" b="1"/>
              <a:t>Combination</a:t>
            </a:r>
          </a:p>
          <a:p>
            <a:r>
              <a:rPr lang="en-US" altLang="en-US" b="1"/>
              <a:t>22,000 A. I.R.</a:t>
            </a:r>
            <a:endParaRPr lang="en-US" altLang="en-US"/>
          </a:p>
        </p:txBody>
      </p:sp>
      <p:sp>
        <p:nvSpPr>
          <p:cNvPr id="63510" name="Text Box 22"/>
          <p:cNvSpPr txBox="1">
            <a:spLocks noChangeArrowheads="1"/>
          </p:cNvSpPr>
          <p:nvPr/>
        </p:nvSpPr>
        <p:spPr bwMode="auto">
          <a:xfrm>
            <a:off x="2881313" y="6096000"/>
            <a:ext cx="5729287" cy="566309"/>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Motor F.L.A. &gt; 100A (1% I.R.)</a:t>
            </a:r>
          </a:p>
        </p:txBody>
      </p:sp>
      <p:sp>
        <p:nvSpPr>
          <p:cNvPr id="63511" name="Line 23"/>
          <p:cNvSpPr>
            <a:spLocks noChangeShapeType="1"/>
          </p:cNvSpPr>
          <p:nvPr/>
        </p:nvSpPr>
        <p:spPr bwMode="auto">
          <a:xfrm>
            <a:off x="4648200" y="3171825"/>
            <a:ext cx="0" cy="698500"/>
          </a:xfrm>
          <a:prstGeom prst="line">
            <a:avLst/>
          </a:prstGeom>
          <a:noFill/>
          <a:ln w="5715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Line 24"/>
          <p:cNvSpPr>
            <a:spLocks noChangeShapeType="1"/>
          </p:cNvSpPr>
          <p:nvPr/>
        </p:nvSpPr>
        <p:spPr bwMode="auto">
          <a:xfrm>
            <a:off x="4648200" y="3171825"/>
            <a:ext cx="533400" cy="0"/>
          </a:xfrm>
          <a:prstGeom prst="line">
            <a:avLst/>
          </a:prstGeom>
          <a:noFill/>
          <a:ln w="571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Line 25"/>
          <p:cNvSpPr>
            <a:spLocks noChangeShapeType="1"/>
          </p:cNvSpPr>
          <p:nvPr/>
        </p:nvSpPr>
        <p:spPr bwMode="auto">
          <a:xfrm flipV="1">
            <a:off x="5181600" y="3171825"/>
            <a:ext cx="0" cy="2162175"/>
          </a:xfrm>
          <a:prstGeom prst="line">
            <a:avLst/>
          </a:prstGeom>
          <a:noFill/>
          <a:ln w="571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Text Box 26"/>
          <p:cNvSpPr txBox="1">
            <a:spLocks noChangeArrowheads="1"/>
          </p:cNvSpPr>
          <p:nvPr/>
        </p:nvSpPr>
        <p:spPr bwMode="auto">
          <a:xfrm>
            <a:off x="4876800" y="1143000"/>
            <a:ext cx="3165475" cy="147752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a:t>This does not comply with NEC</a:t>
            </a:r>
            <a:r>
              <a:rPr lang="en-US" altLang="en-US" sz="2800" b="1" baseline="30000" dirty="0">
                <a:sym typeface="MT Symbol" pitchFamily="82" charset="2"/>
              </a:rPr>
              <a:t></a:t>
            </a:r>
            <a:r>
              <a:rPr lang="en-US" altLang="en-US" sz="2800" b="1" dirty="0"/>
              <a:t> </a:t>
            </a:r>
            <a:r>
              <a:rPr lang="en-US" altLang="en-US" sz="2800" b="1" dirty="0" smtClean="0"/>
              <a:t>240.86(C)</a:t>
            </a:r>
            <a:endParaRPr lang="en-US" altLang="en-US" sz="2800" b="1" u="sng" dirty="0"/>
          </a:p>
        </p:txBody>
      </p:sp>
      <p:sp>
        <p:nvSpPr>
          <p:cNvPr id="63515" name="Line 27"/>
          <p:cNvSpPr>
            <a:spLocks noChangeShapeType="1"/>
          </p:cNvSpPr>
          <p:nvPr/>
        </p:nvSpPr>
        <p:spPr bwMode="auto">
          <a:xfrm>
            <a:off x="1066800" y="2971800"/>
            <a:ext cx="2590800" cy="1066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Line 28"/>
          <p:cNvSpPr>
            <a:spLocks noChangeShapeType="1"/>
          </p:cNvSpPr>
          <p:nvPr/>
        </p:nvSpPr>
        <p:spPr bwMode="auto">
          <a:xfrm>
            <a:off x="2438400" y="2362200"/>
            <a:ext cx="4429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7" name="Line 29"/>
          <p:cNvSpPr>
            <a:spLocks noChangeShapeType="1"/>
          </p:cNvSpPr>
          <p:nvPr/>
        </p:nvSpPr>
        <p:spPr bwMode="auto">
          <a:xfrm>
            <a:off x="4114800" y="3171825"/>
            <a:ext cx="0" cy="698500"/>
          </a:xfrm>
          <a:prstGeom prst="line">
            <a:avLst/>
          </a:prstGeom>
          <a:noFill/>
          <a:ln w="5715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8" name="Line 30"/>
          <p:cNvSpPr>
            <a:spLocks noChangeShapeType="1"/>
          </p:cNvSpPr>
          <p:nvPr/>
        </p:nvSpPr>
        <p:spPr bwMode="auto">
          <a:xfrm>
            <a:off x="3352800" y="3171825"/>
            <a:ext cx="762000" cy="0"/>
          </a:xfrm>
          <a:prstGeom prst="line">
            <a:avLst/>
          </a:prstGeom>
          <a:noFill/>
          <a:ln w="571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Line 31"/>
          <p:cNvSpPr>
            <a:spLocks noChangeShapeType="1"/>
          </p:cNvSpPr>
          <p:nvPr/>
        </p:nvSpPr>
        <p:spPr bwMode="auto">
          <a:xfrm>
            <a:off x="3352800" y="2820988"/>
            <a:ext cx="0" cy="350837"/>
          </a:xfrm>
          <a:prstGeom prst="line">
            <a:avLst/>
          </a:prstGeom>
          <a:noFill/>
          <a:ln w="571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Text Box 32"/>
          <p:cNvSpPr txBox="1">
            <a:spLocks noChangeArrowheads="1"/>
          </p:cNvSpPr>
          <p:nvPr/>
        </p:nvSpPr>
        <p:spPr bwMode="auto">
          <a:xfrm>
            <a:off x="4572000" y="2667000"/>
            <a:ext cx="3238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Motor Contribution</a:t>
            </a:r>
            <a:endParaRPr lang="en-US" altLang="en-US" sz="1600" b="1"/>
          </a:p>
        </p:txBody>
      </p:sp>
      <p:sp>
        <p:nvSpPr>
          <p:cNvPr id="63521" name="Line 33"/>
          <p:cNvSpPr>
            <a:spLocks noChangeShapeType="1"/>
          </p:cNvSpPr>
          <p:nvPr/>
        </p:nvSpPr>
        <p:spPr bwMode="auto">
          <a:xfrm flipH="1">
            <a:off x="5410200" y="4495800"/>
            <a:ext cx="3175" cy="914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Oval 34"/>
          <p:cNvSpPr>
            <a:spLocks noChangeArrowheads="1"/>
          </p:cNvSpPr>
          <p:nvPr/>
        </p:nvSpPr>
        <p:spPr bwMode="auto">
          <a:xfrm>
            <a:off x="5105400" y="5410200"/>
            <a:ext cx="609600" cy="558800"/>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Oval 35"/>
          <p:cNvSpPr>
            <a:spLocks noChangeArrowheads="1"/>
          </p:cNvSpPr>
          <p:nvPr/>
        </p:nvSpPr>
        <p:spPr bwMode="auto">
          <a:xfrm>
            <a:off x="6096000" y="5334000"/>
            <a:ext cx="533400" cy="558800"/>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4" name="Line 36"/>
          <p:cNvSpPr>
            <a:spLocks noChangeShapeType="1"/>
          </p:cNvSpPr>
          <p:nvPr/>
        </p:nvSpPr>
        <p:spPr bwMode="auto">
          <a:xfrm flipV="1">
            <a:off x="6096000" y="3200400"/>
            <a:ext cx="0" cy="2085975"/>
          </a:xfrm>
          <a:prstGeom prst="line">
            <a:avLst/>
          </a:prstGeom>
          <a:noFill/>
          <a:ln w="571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5" name="Line 37"/>
          <p:cNvSpPr>
            <a:spLocks noChangeShapeType="1"/>
          </p:cNvSpPr>
          <p:nvPr/>
        </p:nvSpPr>
        <p:spPr bwMode="auto">
          <a:xfrm flipH="1">
            <a:off x="5181600" y="3200400"/>
            <a:ext cx="914400" cy="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526" name="Group 38"/>
          <p:cNvGrpSpPr>
            <a:grpSpLocks/>
          </p:cNvGrpSpPr>
          <p:nvPr/>
        </p:nvGrpSpPr>
        <p:grpSpPr bwMode="auto">
          <a:xfrm>
            <a:off x="4114800" y="4876800"/>
            <a:ext cx="609600" cy="609600"/>
            <a:chOff x="2448" y="1104"/>
            <a:chExt cx="192" cy="144"/>
          </a:xfrm>
        </p:grpSpPr>
        <p:cxnSp>
          <p:nvCxnSpPr>
            <p:cNvPr id="63527" name="AutoShape 39"/>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28" name="AutoShape 40"/>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616165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z="5400"/>
              <a:t>Series Rated Systems</a:t>
            </a:r>
            <a:endParaRPr lang="en-US" altLang="en-US" sz="6000"/>
          </a:p>
        </p:txBody>
      </p:sp>
      <p:sp>
        <p:nvSpPr>
          <p:cNvPr id="65539" name="Rectangle 3"/>
          <p:cNvSpPr>
            <a:spLocks noGrp="1" noChangeArrowheads="1"/>
          </p:cNvSpPr>
          <p:nvPr>
            <p:ph type="body" idx="1"/>
          </p:nvPr>
        </p:nvSpPr>
        <p:spPr/>
        <p:txBody>
          <a:bodyPr/>
          <a:lstStyle/>
          <a:p>
            <a:r>
              <a:rPr lang="en-US" altLang="en-US" b="1"/>
              <a:t>Inherently, series rated systems are not selectively coordinated - the lineside protective device </a:t>
            </a:r>
            <a:r>
              <a:rPr lang="en-US" altLang="en-US" b="1" u="sng"/>
              <a:t>has</a:t>
            </a:r>
            <a:r>
              <a:rPr lang="en-US" altLang="en-US" b="1"/>
              <a:t> to open to protect the loadside circuit breaker</a:t>
            </a:r>
            <a:endParaRPr lang="en-US" altLang="en-US"/>
          </a:p>
        </p:txBody>
      </p:sp>
    </p:spTree>
    <p:extLst>
      <p:ext uri="{BB962C8B-B14F-4D97-AF65-F5344CB8AC3E}">
        <p14:creationId xmlns:p14="http://schemas.microsoft.com/office/powerpoint/2010/main" val="221513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0" y="19050"/>
          <a:ext cx="9144000" cy="6819900"/>
        </p:xfrm>
        <a:graphic>
          <a:graphicData uri="http://schemas.openxmlformats.org/presentationml/2006/ole">
            <mc:AlternateContent xmlns:mc="http://schemas.openxmlformats.org/markup-compatibility/2006">
              <mc:Choice xmlns:v="urn:schemas-microsoft-com:vml" Requires="v">
                <p:oleObj spid="_x0000_s3086" name="Slide" r:id="rId4" imgW="4549874" imgH="3394541" progId="PowerPoint.Slide.8">
                  <p:embed/>
                </p:oleObj>
              </mc:Choice>
              <mc:Fallback>
                <p:oleObj name="Slide" r:id="rId4" imgW="4549874" imgH="339454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0"/>
                        <a:ext cx="91440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7" name="Text Box 3"/>
          <p:cNvSpPr txBox="1">
            <a:spLocks noChangeArrowheads="1"/>
          </p:cNvSpPr>
          <p:nvPr/>
        </p:nvSpPr>
        <p:spPr bwMode="auto">
          <a:xfrm>
            <a:off x="1828800" y="6019800"/>
            <a:ext cx="5545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b="1"/>
              <a:t>Lack of Selective Coordination</a:t>
            </a:r>
            <a:endParaRPr lang="en-US" altLang="en-US"/>
          </a:p>
        </p:txBody>
      </p:sp>
    </p:spTree>
    <p:extLst>
      <p:ext uri="{BB962C8B-B14F-4D97-AF65-F5344CB8AC3E}">
        <p14:creationId xmlns:p14="http://schemas.microsoft.com/office/powerpoint/2010/main" val="11868217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0" y="0"/>
            <a:ext cx="8534400" cy="990600"/>
          </a:xfrm>
        </p:spPr>
        <p:txBody>
          <a:bodyPr/>
          <a:lstStyle/>
          <a:p>
            <a:r>
              <a:rPr lang="en-US" altLang="en-US"/>
              <a:t>Selective Coordination</a:t>
            </a:r>
          </a:p>
        </p:txBody>
      </p:sp>
      <p:sp>
        <p:nvSpPr>
          <p:cNvPr id="69635" name="Rectangle 3"/>
          <p:cNvSpPr>
            <a:spLocks noGrp="1" noChangeArrowheads="1"/>
          </p:cNvSpPr>
          <p:nvPr>
            <p:ph type="body" idx="1"/>
          </p:nvPr>
        </p:nvSpPr>
        <p:spPr>
          <a:xfrm>
            <a:off x="533400" y="1447800"/>
            <a:ext cx="8229600" cy="3810000"/>
          </a:xfrm>
        </p:spPr>
        <p:txBody>
          <a:bodyPr>
            <a:normAutofit/>
          </a:bodyPr>
          <a:lstStyle/>
          <a:p>
            <a:pPr>
              <a:lnSpc>
                <a:spcPct val="80000"/>
              </a:lnSpc>
            </a:pPr>
            <a:r>
              <a:rPr lang="en-US" altLang="en-US" sz="2400" b="1" dirty="0"/>
              <a:t>Important consideration for any electrical system to avoid built-in blackouts</a:t>
            </a:r>
          </a:p>
          <a:p>
            <a:pPr>
              <a:lnSpc>
                <a:spcPct val="80000"/>
              </a:lnSpc>
            </a:pPr>
            <a:r>
              <a:rPr lang="en-US" altLang="en-US" sz="2400" b="1" dirty="0"/>
              <a:t>Series rated systems </a:t>
            </a:r>
            <a:r>
              <a:rPr lang="en-US" altLang="en-US" sz="2400" b="1" dirty="0" smtClean="0"/>
              <a:t>must </a:t>
            </a:r>
            <a:r>
              <a:rPr lang="en-US" altLang="en-US" sz="2400" b="1" dirty="0"/>
              <a:t>not be used where selective coordination is </a:t>
            </a:r>
            <a:r>
              <a:rPr lang="en-US" altLang="en-US" sz="2400" b="1" dirty="0" smtClean="0"/>
              <a:t>required, </a:t>
            </a:r>
            <a:r>
              <a:rPr lang="en-US" altLang="en-US" sz="2400" b="1" dirty="0"/>
              <a:t>including:</a:t>
            </a:r>
          </a:p>
          <a:p>
            <a:pPr lvl="1">
              <a:lnSpc>
                <a:spcPct val="80000"/>
              </a:lnSpc>
            </a:pPr>
            <a:r>
              <a:rPr lang="en-US" altLang="en-US" sz="2000" b="1" dirty="0" smtClean="0">
                <a:solidFill>
                  <a:schemeClr val="tx1"/>
                </a:solidFill>
              </a:rPr>
              <a:t>Elevator feeders supplying two or more elevators (</a:t>
            </a:r>
            <a:r>
              <a:rPr lang="en-US" altLang="en-US" sz="2000" b="1" dirty="0" smtClean="0">
                <a:solidFill>
                  <a:schemeClr val="tx1"/>
                </a:solidFill>
                <a:sym typeface="Symbol" pitchFamily="18" charset="2"/>
              </a:rPr>
              <a:t>620.62)</a:t>
            </a:r>
          </a:p>
          <a:p>
            <a:pPr lvl="1">
              <a:lnSpc>
                <a:spcPct val="80000"/>
              </a:lnSpc>
            </a:pPr>
            <a:r>
              <a:rPr lang="en-US" altLang="en-US" sz="2000" b="1" dirty="0">
                <a:solidFill>
                  <a:schemeClr val="tx1"/>
                </a:solidFill>
              </a:rPr>
              <a:t>Critical Operations Data Systems (645.27</a:t>
            </a:r>
            <a:r>
              <a:rPr lang="en-US" altLang="en-US" sz="2000" b="1" dirty="0" smtClean="0">
                <a:solidFill>
                  <a:schemeClr val="tx1"/>
                </a:solidFill>
              </a:rPr>
              <a:t>)</a:t>
            </a:r>
            <a:endParaRPr lang="en-US" altLang="en-US" sz="2000" b="1" dirty="0">
              <a:solidFill>
                <a:schemeClr val="tx1"/>
              </a:solidFill>
            </a:endParaRPr>
          </a:p>
          <a:p>
            <a:pPr lvl="1">
              <a:lnSpc>
                <a:spcPct val="80000"/>
              </a:lnSpc>
            </a:pPr>
            <a:r>
              <a:rPr lang="en-US" altLang="en-US" sz="2000" b="1" dirty="0" smtClean="0"/>
              <a:t>Emergency Systems (700.28)</a:t>
            </a:r>
            <a:endParaRPr lang="en-US" altLang="en-US" sz="2000" b="1" dirty="0"/>
          </a:p>
          <a:p>
            <a:pPr lvl="1">
              <a:lnSpc>
                <a:spcPct val="80000"/>
              </a:lnSpc>
            </a:pPr>
            <a:r>
              <a:rPr lang="en-US" altLang="en-US" sz="2000" b="1" dirty="0" smtClean="0"/>
              <a:t>Legally Required Standby Systems (701.27)</a:t>
            </a:r>
            <a:endParaRPr lang="en-US" altLang="en-US" sz="2000" b="1" dirty="0"/>
          </a:p>
          <a:p>
            <a:pPr lvl="1">
              <a:lnSpc>
                <a:spcPct val="80000"/>
              </a:lnSpc>
            </a:pPr>
            <a:r>
              <a:rPr lang="en-US" altLang="en-US" sz="2000" b="1" dirty="0" smtClean="0"/>
              <a:t>Critical Operations Power Systems (708.54)</a:t>
            </a:r>
            <a:endParaRPr lang="en-US" altLang="en-US" sz="2000" b="1" dirty="0"/>
          </a:p>
        </p:txBody>
      </p:sp>
    </p:spTree>
    <p:extLst>
      <p:ext uri="{BB962C8B-B14F-4D97-AF65-F5344CB8AC3E}">
        <p14:creationId xmlns:p14="http://schemas.microsoft.com/office/powerpoint/2010/main" val="9960115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r>
              <a:rPr lang="en-US" altLang="en-US"/>
              <a:t>Series Rated Systems</a:t>
            </a:r>
          </a:p>
        </p:txBody>
      </p:sp>
      <p:sp>
        <p:nvSpPr>
          <p:cNvPr id="71685" name="Rectangle 5"/>
          <p:cNvSpPr>
            <a:spLocks noGrp="1" noChangeArrowheads="1"/>
          </p:cNvSpPr>
          <p:nvPr>
            <p:ph type="body" idx="1"/>
          </p:nvPr>
        </p:nvSpPr>
        <p:spPr/>
        <p:txBody>
          <a:bodyPr/>
          <a:lstStyle/>
          <a:p>
            <a:r>
              <a:rPr lang="en-US" altLang="en-US"/>
              <a:t>Future expansions or upgrades may require tearing out existing series rated equipment. </a:t>
            </a:r>
          </a:p>
          <a:p>
            <a:r>
              <a:rPr lang="en-US" altLang="en-US"/>
              <a:t>What if:</a:t>
            </a:r>
          </a:p>
          <a:p>
            <a:pPr lvl="1"/>
            <a:r>
              <a:rPr lang="en-US" altLang="en-US"/>
              <a:t>Equipment is not properly labeled &amp; series rating is unknown</a:t>
            </a:r>
          </a:p>
          <a:p>
            <a:pPr lvl="1"/>
            <a:r>
              <a:rPr lang="en-US" altLang="en-US"/>
              <a:t>Short-circuit current exceeds series rated combination interrupting rating</a:t>
            </a:r>
          </a:p>
          <a:p>
            <a:pPr lvl="1"/>
            <a:r>
              <a:rPr lang="en-US" altLang="en-US"/>
              <a:t>New equipment is installed that is not series rated with the load or line side device</a:t>
            </a:r>
          </a:p>
        </p:txBody>
      </p:sp>
    </p:spTree>
    <p:extLst>
      <p:ext uri="{BB962C8B-B14F-4D97-AF65-F5344CB8AC3E}">
        <p14:creationId xmlns:p14="http://schemas.microsoft.com/office/powerpoint/2010/main" val="36444374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r>
              <a:rPr lang="en-US" altLang="en-US"/>
              <a:t>“Misunderstandings”</a:t>
            </a:r>
          </a:p>
        </p:txBody>
      </p:sp>
    </p:spTree>
    <p:extLst>
      <p:ext uri="{BB962C8B-B14F-4D97-AF65-F5344CB8AC3E}">
        <p14:creationId xmlns:p14="http://schemas.microsoft.com/office/powerpoint/2010/main" val="4115530849"/>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5400"/>
              <a:t>Can Fuses Protect CB’s?</a:t>
            </a:r>
            <a:endParaRPr lang="en-US" altLang="en-US" sz="6000"/>
          </a:p>
        </p:txBody>
      </p:sp>
      <p:sp>
        <p:nvSpPr>
          <p:cNvPr id="74755" name="Rectangle 3"/>
          <p:cNvSpPr>
            <a:spLocks noGrp="1" noChangeArrowheads="1"/>
          </p:cNvSpPr>
          <p:nvPr>
            <p:ph type="body" idx="1"/>
          </p:nvPr>
        </p:nvSpPr>
        <p:spPr/>
        <p:txBody>
          <a:bodyPr/>
          <a:lstStyle/>
          <a:p>
            <a:r>
              <a:rPr lang="en-US" altLang="en-US" b="1"/>
              <a:t>Misinformation abounds</a:t>
            </a:r>
          </a:p>
          <a:p>
            <a:pPr lvl="1"/>
            <a:r>
              <a:rPr lang="en-US" altLang="en-US" b="1"/>
              <a:t>Reports of “can not use fuses to protect circuit breakers”</a:t>
            </a:r>
            <a:endParaRPr lang="en-US" altLang="en-US"/>
          </a:p>
        </p:txBody>
      </p:sp>
    </p:spTree>
    <p:extLst>
      <p:ext uri="{BB962C8B-B14F-4D97-AF65-F5344CB8AC3E}">
        <p14:creationId xmlns:p14="http://schemas.microsoft.com/office/powerpoint/2010/main" val="245195810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z="5400"/>
              <a:t>Can Fuses Protect CB’s?</a:t>
            </a:r>
            <a:endParaRPr lang="en-US" altLang="en-US" sz="6000"/>
          </a:p>
        </p:txBody>
      </p:sp>
      <p:sp>
        <p:nvSpPr>
          <p:cNvPr id="76803" name="Rectangle 3"/>
          <p:cNvSpPr>
            <a:spLocks noGrp="1" noChangeArrowheads="1"/>
          </p:cNvSpPr>
          <p:nvPr>
            <p:ph type="body" idx="1"/>
          </p:nvPr>
        </p:nvSpPr>
        <p:spPr>
          <a:xfrm>
            <a:off x="0" y="1066800"/>
            <a:ext cx="9144000" cy="5181600"/>
          </a:xfrm>
        </p:spPr>
        <p:txBody>
          <a:bodyPr/>
          <a:lstStyle/>
          <a:p>
            <a:r>
              <a:rPr lang="en-US" altLang="en-US" b="1"/>
              <a:t>There are thousands of Fuse/CB series rated combinations suitable for listed equipment:</a:t>
            </a:r>
          </a:p>
          <a:p>
            <a:pPr lvl="1"/>
            <a:r>
              <a:rPr lang="en-US" altLang="en-US" b="1"/>
              <a:t>Tables of Fuse/CB series rating combo’s by panelboard/switchboard available from major manufacturers </a:t>
            </a:r>
          </a:p>
          <a:p>
            <a:pPr lvl="1"/>
            <a:r>
              <a:rPr lang="en-US" altLang="en-US" b="1"/>
              <a:t>Tables have been verified by manufacturers</a:t>
            </a:r>
            <a:endParaRPr lang="en-US" altLang="en-US"/>
          </a:p>
        </p:txBody>
      </p:sp>
    </p:spTree>
    <p:extLst>
      <p:ext uri="{BB962C8B-B14F-4D97-AF65-F5344CB8AC3E}">
        <p14:creationId xmlns:p14="http://schemas.microsoft.com/office/powerpoint/2010/main" val="296196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X:\Interrupt Rating Powerpoint\Table_2 low 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4763"/>
            <a:ext cx="9163050" cy="686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0978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304800" y="2743200"/>
            <a:ext cx="8534400" cy="1752600"/>
          </a:xfrm>
        </p:spPr>
        <p:txBody>
          <a:bodyPr/>
          <a:lstStyle/>
          <a:p>
            <a:r>
              <a:rPr lang="en-US" altLang="en-US"/>
              <a:t>Inspecting Systems Using Series Rated Combinations</a:t>
            </a:r>
          </a:p>
        </p:txBody>
      </p:sp>
    </p:spTree>
    <p:extLst>
      <p:ext uri="{BB962C8B-B14F-4D97-AF65-F5344CB8AC3E}">
        <p14:creationId xmlns:p14="http://schemas.microsoft.com/office/powerpoint/2010/main" val="49724327"/>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60276"/>
            <a:ext cx="8229600" cy="990600"/>
          </a:xfrm>
        </p:spPr>
        <p:txBody>
          <a:bodyPr/>
          <a:lstStyle/>
          <a:p>
            <a:r>
              <a:rPr lang="en-US" altLang="en-US" sz="4400" dirty="0"/>
              <a:t/>
            </a:r>
            <a:br>
              <a:rPr lang="en-US" altLang="en-US" sz="4400" dirty="0"/>
            </a:br>
            <a:r>
              <a:rPr lang="en-US" altLang="en-US" sz="4400" dirty="0"/>
              <a:t>Interrupting Rating</a:t>
            </a:r>
            <a:endParaRPr lang="en-US" altLang="en-US" sz="4800" dirty="0"/>
          </a:p>
        </p:txBody>
      </p:sp>
      <p:sp>
        <p:nvSpPr>
          <p:cNvPr id="19459" name="Rectangle 3"/>
          <p:cNvSpPr>
            <a:spLocks noGrp="1" noChangeArrowheads="1"/>
          </p:cNvSpPr>
          <p:nvPr>
            <p:ph type="body" idx="1"/>
          </p:nvPr>
        </p:nvSpPr>
        <p:spPr>
          <a:xfrm>
            <a:off x="304800" y="1752600"/>
            <a:ext cx="8153400" cy="4495800"/>
          </a:xfrm>
        </p:spPr>
        <p:txBody>
          <a:bodyPr/>
          <a:lstStyle/>
          <a:p>
            <a:pPr>
              <a:buFontTx/>
              <a:buNone/>
            </a:pPr>
            <a:r>
              <a:rPr lang="en-US" altLang="en-US" sz="3400" b="1" dirty="0"/>
              <a:t> NEC</a:t>
            </a:r>
            <a:r>
              <a:rPr lang="en-US" altLang="en-US" sz="3400" b="1" baseline="30000" dirty="0"/>
              <a:t>®</a:t>
            </a:r>
            <a:r>
              <a:rPr lang="en-US" altLang="en-US" sz="3400" b="1" dirty="0"/>
              <a:t> Article 100 -Definitions</a:t>
            </a:r>
            <a:endParaRPr lang="en-US" altLang="en-US" sz="3400" dirty="0"/>
          </a:p>
          <a:p>
            <a:pPr>
              <a:buFontTx/>
              <a:buNone/>
            </a:pPr>
            <a:r>
              <a:rPr lang="en-US" altLang="en-US" sz="3400" b="1" dirty="0"/>
              <a:t> The highest current at rated voltage that a device is </a:t>
            </a:r>
            <a:r>
              <a:rPr lang="en-US" altLang="en-US" sz="3400" b="1" dirty="0" smtClean="0"/>
              <a:t>identified </a:t>
            </a:r>
            <a:r>
              <a:rPr lang="en-US" altLang="en-US" sz="3400" b="1" dirty="0"/>
              <a:t>to interrupt under standard test conditions</a:t>
            </a:r>
            <a:endParaRPr lang="en-US" altLang="en-US" sz="3400" dirty="0"/>
          </a:p>
        </p:txBody>
      </p:sp>
    </p:spTree>
    <p:extLst>
      <p:ext uri="{BB962C8B-B14F-4D97-AF65-F5344CB8AC3E}">
        <p14:creationId xmlns:p14="http://schemas.microsoft.com/office/powerpoint/2010/main" val="486763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Inspecting Systems Using Series Rated Combinations</a:t>
            </a:r>
          </a:p>
        </p:txBody>
      </p:sp>
      <p:sp>
        <p:nvSpPr>
          <p:cNvPr id="86019" name="Rectangle 3"/>
          <p:cNvSpPr>
            <a:spLocks noGrp="1" noChangeArrowheads="1"/>
          </p:cNvSpPr>
          <p:nvPr>
            <p:ph type="body" idx="1"/>
          </p:nvPr>
        </p:nvSpPr>
        <p:spPr>
          <a:xfrm>
            <a:off x="0" y="1981200"/>
            <a:ext cx="9144000" cy="4483100"/>
          </a:xfrm>
        </p:spPr>
        <p:txBody>
          <a:bodyPr/>
          <a:lstStyle/>
          <a:p>
            <a:pPr>
              <a:lnSpc>
                <a:spcPct val="80000"/>
              </a:lnSpc>
            </a:pPr>
            <a:r>
              <a:rPr lang="en-US" altLang="en-US" sz="2400" b="1"/>
              <a:t>Verify if proper devices are being used by checking </a:t>
            </a:r>
            <a:r>
              <a:rPr lang="en-US" altLang="en-US" sz="2400" b="1">
                <a:solidFill>
                  <a:srgbClr val="0066FF"/>
                </a:solidFill>
              </a:rPr>
              <a:t>Manufacturer’s Label</a:t>
            </a:r>
            <a:endParaRPr lang="en-US" altLang="en-US" sz="2400" b="1"/>
          </a:p>
          <a:p>
            <a:pPr>
              <a:lnSpc>
                <a:spcPct val="80000"/>
              </a:lnSpc>
            </a:pPr>
            <a:r>
              <a:rPr lang="en-US" altLang="en-US" sz="2400" b="1"/>
              <a:t>Verify proper devices are installed by checking </a:t>
            </a:r>
            <a:r>
              <a:rPr lang="en-US" altLang="en-US" sz="2400" b="1">
                <a:solidFill>
                  <a:srgbClr val="0066FF"/>
                </a:solidFill>
              </a:rPr>
              <a:t>Field Installed Label</a:t>
            </a:r>
            <a:endParaRPr lang="en-US" altLang="en-US" sz="2400" b="1"/>
          </a:p>
          <a:p>
            <a:pPr>
              <a:lnSpc>
                <a:spcPct val="80000"/>
              </a:lnSpc>
            </a:pPr>
            <a:r>
              <a:rPr lang="en-US" altLang="en-US" sz="2400" b="1"/>
              <a:t>Verify if series rated combination is allowed due to </a:t>
            </a:r>
            <a:r>
              <a:rPr lang="en-US" altLang="en-US" sz="2400" b="1">
                <a:solidFill>
                  <a:srgbClr val="0066FF"/>
                </a:solidFill>
              </a:rPr>
              <a:t>Motor Contributions</a:t>
            </a:r>
            <a:endParaRPr lang="en-US" altLang="en-US" sz="2400" b="1"/>
          </a:p>
          <a:p>
            <a:pPr>
              <a:lnSpc>
                <a:spcPct val="80000"/>
              </a:lnSpc>
            </a:pPr>
            <a:r>
              <a:rPr lang="en-US" altLang="en-US" sz="2400" b="1"/>
              <a:t>Verify if series rated combination is allowed due to </a:t>
            </a:r>
            <a:r>
              <a:rPr lang="en-US" altLang="en-US" sz="2400" b="1">
                <a:solidFill>
                  <a:srgbClr val="0066FF"/>
                </a:solidFill>
              </a:rPr>
              <a:t>Selective Coordination Requirements</a:t>
            </a:r>
            <a:endParaRPr lang="en-US" altLang="en-US" sz="2400" b="1"/>
          </a:p>
          <a:p>
            <a:pPr>
              <a:lnSpc>
                <a:spcPct val="80000"/>
              </a:lnSpc>
            </a:pPr>
            <a:endParaRPr lang="en-US" altLang="en-US" sz="2400"/>
          </a:p>
          <a:p>
            <a:pPr>
              <a:lnSpc>
                <a:spcPct val="80000"/>
              </a:lnSpc>
            </a:pPr>
            <a:endParaRPr lang="en-US" altLang="en-US" sz="2400"/>
          </a:p>
        </p:txBody>
      </p:sp>
    </p:spTree>
    <p:extLst>
      <p:ext uri="{BB962C8B-B14F-4D97-AF65-F5344CB8AC3E}">
        <p14:creationId xmlns:p14="http://schemas.microsoft.com/office/powerpoint/2010/main" val="12052964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47650" y="1008063"/>
            <a:ext cx="3871913" cy="990600"/>
          </a:xfrm>
        </p:spPr>
        <p:txBody>
          <a:bodyPr/>
          <a:lstStyle/>
          <a:p>
            <a:r>
              <a:rPr lang="en-US" altLang="en-US"/>
              <a:t>Series Rated Combination</a:t>
            </a:r>
            <a:br>
              <a:rPr lang="en-US" altLang="en-US"/>
            </a:br>
            <a:r>
              <a:rPr lang="en-US" altLang="en-US"/>
              <a:t>Inspection Form</a:t>
            </a:r>
          </a:p>
        </p:txBody>
      </p:sp>
      <p:pic>
        <p:nvPicPr>
          <p:cNvPr id="88067" name="Picture 3" descr="C:\My Documents\IAEI\MVC-003X.JPG"/>
          <p:cNvPicPr>
            <a:picLocks noChangeAspect="1" noChangeArrowheads="1"/>
          </p:cNvPicPr>
          <p:nvPr/>
        </p:nvPicPr>
        <p:blipFill>
          <a:blip r:embed="rId3">
            <a:lum bright="18000"/>
            <a:extLst>
              <a:ext uri="{28A0092B-C50C-407E-A947-70E740481C1C}">
                <a14:useLocalDpi xmlns:a14="http://schemas.microsoft.com/office/drawing/2010/main" val="0"/>
              </a:ext>
            </a:extLst>
          </a:blip>
          <a:srcRect l="9802" t="9479" r="8470" b="10692"/>
          <a:stretch>
            <a:fillRect/>
          </a:stretch>
        </p:blipFill>
        <p:spPr bwMode="auto">
          <a:xfrm>
            <a:off x="4335463" y="438150"/>
            <a:ext cx="4579937" cy="5962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60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1" name="Picture 5" descr="Eaton - whit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000"/>
            <a:ext cx="495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254872"/>
            <a:ext cx="8229600" cy="990600"/>
          </a:xfrm>
        </p:spPr>
        <p:txBody>
          <a:bodyPr/>
          <a:lstStyle/>
          <a:p>
            <a:r>
              <a:rPr lang="en-US" altLang="en-US" sz="4400" dirty="0"/>
              <a:t>How Is Interrupting Rating Properly Applied</a:t>
            </a:r>
            <a:endParaRPr lang="en-US" altLang="en-US" sz="5400" dirty="0"/>
          </a:p>
        </p:txBody>
      </p:sp>
      <p:sp>
        <p:nvSpPr>
          <p:cNvPr id="25603" name="Rectangle 3"/>
          <p:cNvSpPr>
            <a:spLocks noGrp="1" noChangeArrowheads="1"/>
          </p:cNvSpPr>
          <p:nvPr>
            <p:ph type="body" idx="1"/>
          </p:nvPr>
        </p:nvSpPr>
        <p:spPr>
          <a:xfrm>
            <a:off x="533400" y="1676400"/>
            <a:ext cx="8382000" cy="4648200"/>
          </a:xfrm>
        </p:spPr>
        <p:txBody>
          <a:bodyPr/>
          <a:lstStyle/>
          <a:p>
            <a:pPr>
              <a:buFontTx/>
              <a:buNone/>
            </a:pPr>
            <a:r>
              <a:rPr lang="en-US" altLang="en-US" sz="3400" b="1"/>
              <a:t>  Overcurrent Protective devices must be rated to interrupt the maximum available short-circuit current at their point of application (lineside terminals)</a:t>
            </a:r>
          </a:p>
        </p:txBody>
      </p:sp>
    </p:spTree>
    <p:extLst>
      <p:ext uri="{BB962C8B-B14F-4D97-AF65-F5344CB8AC3E}">
        <p14:creationId xmlns:p14="http://schemas.microsoft.com/office/powerpoint/2010/main" val="16616479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533400"/>
          </a:xfrm>
        </p:spPr>
        <p:txBody>
          <a:bodyPr/>
          <a:lstStyle/>
          <a:p>
            <a:pPr algn="ctr"/>
            <a:r>
              <a:rPr lang="en-US" altLang="en-US" sz="3200" u="sng"/>
              <a:t>How Is Interrupting Rating Properly Applied</a:t>
            </a:r>
            <a:endParaRPr lang="en-US" altLang="en-US" sz="2000"/>
          </a:p>
        </p:txBody>
      </p:sp>
      <p:sp>
        <p:nvSpPr>
          <p:cNvPr id="26627" name="Rectangle 3"/>
          <p:cNvSpPr>
            <a:spLocks noChangeArrowheads="1"/>
          </p:cNvSpPr>
          <p:nvPr/>
        </p:nvSpPr>
        <p:spPr bwMode="auto">
          <a:xfrm>
            <a:off x="0" y="2924175"/>
            <a:ext cx="105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Isca 3</a:t>
            </a:r>
            <a:endParaRPr lang="en-US" altLang="en-US"/>
          </a:p>
        </p:txBody>
      </p:sp>
      <p:sp>
        <p:nvSpPr>
          <p:cNvPr id="26628" name="Line 4"/>
          <p:cNvSpPr>
            <a:spLocks noChangeShapeType="1"/>
          </p:cNvSpPr>
          <p:nvPr/>
        </p:nvSpPr>
        <p:spPr bwMode="auto">
          <a:xfrm>
            <a:off x="4318000" y="625475"/>
            <a:ext cx="0" cy="2889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Line 5"/>
          <p:cNvSpPr>
            <a:spLocks noChangeShapeType="1"/>
          </p:cNvSpPr>
          <p:nvPr/>
        </p:nvSpPr>
        <p:spPr bwMode="auto">
          <a:xfrm>
            <a:off x="457200" y="2619375"/>
            <a:ext cx="78105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6630" name="AutoShape 6"/>
          <p:cNvCxnSpPr>
            <a:cxnSpLocks noChangeShapeType="1"/>
            <a:stCxn id="26629" idx="1"/>
            <a:endCxn id="26629" idx="1"/>
          </p:cNvCxnSpPr>
          <p:nvPr/>
        </p:nvCxnSpPr>
        <p:spPr bwMode="auto">
          <a:xfrm>
            <a:off x="8267700" y="2619375"/>
            <a:ext cx="0" cy="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1" name="AutoShape 7"/>
          <p:cNvCxnSpPr>
            <a:cxnSpLocks noChangeShapeType="1"/>
          </p:cNvCxnSpPr>
          <p:nvPr/>
        </p:nvCxnSpPr>
        <p:spPr bwMode="auto">
          <a:xfrm flipH="1">
            <a:off x="2133600" y="4019550"/>
            <a:ext cx="1828800" cy="1588"/>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632" name="Group 8"/>
          <p:cNvGrpSpPr>
            <a:grpSpLocks/>
          </p:cNvGrpSpPr>
          <p:nvPr/>
        </p:nvGrpSpPr>
        <p:grpSpPr bwMode="auto">
          <a:xfrm>
            <a:off x="3359150" y="6181725"/>
            <a:ext cx="762000" cy="476250"/>
            <a:chOff x="2016" y="4020"/>
            <a:chExt cx="480" cy="300"/>
          </a:xfrm>
        </p:grpSpPr>
        <p:sp>
          <p:nvSpPr>
            <p:cNvPr id="26633" name="Line 9"/>
            <p:cNvSpPr>
              <a:spLocks noChangeShapeType="1"/>
            </p:cNvSpPr>
            <p:nvPr/>
          </p:nvSpPr>
          <p:spPr bwMode="auto">
            <a:xfrm flipH="1">
              <a:off x="2376" y="4020"/>
              <a:ext cx="120" cy="2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34" name="Group 10"/>
            <p:cNvGrpSpPr>
              <a:grpSpLocks/>
            </p:cNvGrpSpPr>
            <p:nvPr/>
          </p:nvGrpSpPr>
          <p:grpSpPr bwMode="auto">
            <a:xfrm>
              <a:off x="2016" y="4032"/>
              <a:ext cx="385" cy="288"/>
              <a:chOff x="2016" y="4032"/>
              <a:chExt cx="385" cy="288"/>
            </a:xfrm>
          </p:grpSpPr>
          <p:sp>
            <p:nvSpPr>
              <p:cNvPr id="26635" name="Oval 11"/>
              <p:cNvSpPr>
                <a:spLocks noChangeArrowheads="1"/>
              </p:cNvSpPr>
              <p:nvPr/>
            </p:nvSpPr>
            <p:spPr bwMode="auto">
              <a:xfrm>
                <a:off x="2125" y="4032"/>
                <a:ext cx="276" cy="288"/>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Line 12"/>
              <p:cNvSpPr>
                <a:spLocks noChangeShapeType="1"/>
              </p:cNvSpPr>
              <p:nvPr/>
            </p:nvSpPr>
            <p:spPr bwMode="auto">
              <a:xfrm flipH="1">
                <a:off x="2016" y="4092"/>
                <a:ext cx="126" cy="2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7" name="Text Box 13"/>
              <p:cNvSpPr txBox="1">
                <a:spLocks noChangeArrowheads="1"/>
              </p:cNvSpPr>
              <p:nvPr/>
            </p:nvSpPr>
            <p:spPr bwMode="auto">
              <a:xfrm>
                <a:off x="2138" y="403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Arial" charset="0"/>
                  </a:rPr>
                  <a:t>M</a:t>
                </a:r>
                <a:endParaRPr lang="en-US" altLang="en-US" sz="2000">
                  <a:latin typeface="Arial" charset="0"/>
                </a:endParaRPr>
              </a:p>
            </p:txBody>
          </p:sp>
        </p:grpSp>
      </p:grpSp>
      <p:cxnSp>
        <p:nvCxnSpPr>
          <p:cNvPr id="26638" name="AutoShape 14"/>
          <p:cNvCxnSpPr>
            <a:cxnSpLocks noChangeShapeType="1"/>
          </p:cNvCxnSpPr>
          <p:nvPr/>
        </p:nvCxnSpPr>
        <p:spPr bwMode="auto">
          <a:xfrm flipH="1">
            <a:off x="3581400" y="5419725"/>
            <a:ext cx="304800" cy="1588"/>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9" name="AutoShape 15"/>
          <p:cNvCxnSpPr>
            <a:cxnSpLocks noChangeShapeType="1"/>
          </p:cNvCxnSpPr>
          <p:nvPr/>
        </p:nvCxnSpPr>
        <p:spPr bwMode="auto">
          <a:xfrm flipH="1">
            <a:off x="3581400" y="5514975"/>
            <a:ext cx="304800" cy="1588"/>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0" name="AutoShape 16"/>
          <p:cNvCxnSpPr>
            <a:cxnSpLocks noChangeShapeType="1"/>
          </p:cNvCxnSpPr>
          <p:nvPr/>
        </p:nvCxnSpPr>
        <p:spPr bwMode="auto">
          <a:xfrm>
            <a:off x="3733800" y="5514975"/>
            <a:ext cx="1588" cy="15240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1" name="AutoShape 17"/>
          <p:cNvCxnSpPr>
            <a:cxnSpLocks noChangeShapeType="1"/>
          </p:cNvCxnSpPr>
          <p:nvPr/>
        </p:nvCxnSpPr>
        <p:spPr bwMode="auto">
          <a:xfrm>
            <a:off x="3740150" y="5972175"/>
            <a:ext cx="0" cy="22860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2" name="AutoShape 18"/>
          <p:cNvCxnSpPr>
            <a:cxnSpLocks noChangeShapeType="1"/>
          </p:cNvCxnSpPr>
          <p:nvPr/>
        </p:nvCxnSpPr>
        <p:spPr bwMode="auto">
          <a:xfrm flipH="1">
            <a:off x="2438400" y="5422900"/>
            <a:ext cx="304800" cy="1588"/>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3" name="AutoShape 19"/>
          <p:cNvCxnSpPr>
            <a:cxnSpLocks noChangeShapeType="1"/>
          </p:cNvCxnSpPr>
          <p:nvPr/>
        </p:nvCxnSpPr>
        <p:spPr bwMode="auto">
          <a:xfrm flipH="1">
            <a:off x="2438400" y="5530850"/>
            <a:ext cx="304800" cy="1588"/>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4" name="AutoShape 20"/>
          <p:cNvCxnSpPr>
            <a:cxnSpLocks noChangeShapeType="1"/>
          </p:cNvCxnSpPr>
          <p:nvPr/>
        </p:nvCxnSpPr>
        <p:spPr bwMode="auto">
          <a:xfrm>
            <a:off x="2592388" y="5526088"/>
            <a:ext cx="0" cy="14128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645" name="Group 21"/>
          <p:cNvGrpSpPr>
            <a:grpSpLocks/>
          </p:cNvGrpSpPr>
          <p:nvPr/>
        </p:nvGrpSpPr>
        <p:grpSpPr bwMode="auto">
          <a:xfrm>
            <a:off x="2209800" y="6181725"/>
            <a:ext cx="762000" cy="476250"/>
            <a:chOff x="2016" y="4020"/>
            <a:chExt cx="480" cy="300"/>
          </a:xfrm>
        </p:grpSpPr>
        <p:sp>
          <p:nvSpPr>
            <p:cNvPr id="26646" name="Line 22"/>
            <p:cNvSpPr>
              <a:spLocks noChangeShapeType="1"/>
            </p:cNvSpPr>
            <p:nvPr/>
          </p:nvSpPr>
          <p:spPr bwMode="auto">
            <a:xfrm flipH="1">
              <a:off x="2376" y="4020"/>
              <a:ext cx="120" cy="2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47" name="Group 23"/>
            <p:cNvGrpSpPr>
              <a:grpSpLocks/>
            </p:cNvGrpSpPr>
            <p:nvPr/>
          </p:nvGrpSpPr>
          <p:grpSpPr bwMode="auto">
            <a:xfrm>
              <a:off x="2016" y="4032"/>
              <a:ext cx="385" cy="288"/>
              <a:chOff x="2016" y="4032"/>
              <a:chExt cx="385" cy="288"/>
            </a:xfrm>
          </p:grpSpPr>
          <p:sp>
            <p:nvSpPr>
              <p:cNvPr id="26648" name="Oval 24"/>
              <p:cNvSpPr>
                <a:spLocks noChangeArrowheads="1"/>
              </p:cNvSpPr>
              <p:nvPr/>
            </p:nvSpPr>
            <p:spPr bwMode="auto">
              <a:xfrm>
                <a:off x="2125" y="4032"/>
                <a:ext cx="276" cy="288"/>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Line 25"/>
              <p:cNvSpPr>
                <a:spLocks noChangeShapeType="1"/>
              </p:cNvSpPr>
              <p:nvPr/>
            </p:nvSpPr>
            <p:spPr bwMode="auto">
              <a:xfrm flipH="1">
                <a:off x="2016" y="4092"/>
                <a:ext cx="126" cy="2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Text Box 26"/>
              <p:cNvSpPr txBox="1">
                <a:spLocks noChangeArrowheads="1"/>
              </p:cNvSpPr>
              <p:nvPr/>
            </p:nvSpPr>
            <p:spPr bwMode="auto">
              <a:xfrm>
                <a:off x="2138" y="403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Arial" charset="0"/>
                  </a:rPr>
                  <a:t>M</a:t>
                </a:r>
                <a:endParaRPr lang="en-US" altLang="en-US" sz="2000">
                  <a:latin typeface="Arial" charset="0"/>
                </a:endParaRPr>
              </a:p>
            </p:txBody>
          </p:sp>
        </p:grpSp>
      </p:grpSp>
      <p:cxnSp>
        <p:nvCxnSpPr>
          <p:cNvPr id="26651" name="AutoShape 27"/>
          <p:cNvCxnSpPr>
            <a:cxnSpLocks noChangeShapeType="1"/>
          </p:cNvCxnSpPr>
          <p:nvPr/>
        </p:nvCxnSpPr>
        <p:spPr bwMode="auto">
          <a:xfrm flipH="1">
            <a:off x="228600" y="4086225"/>
            <a:ext cx="1752600" cy="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652" name="Group 28"/>
          <p:cNvGrpSpPr>
            <a:grpSpLocks/>
          </p:cNvGrpSpPr>
          <p:nvPr/>
        </p:nvGrpSpPr>
        <p:grpSpPr bwMode="auto">
          <a:xfrm>
            <a:off x="3200400" y="3790950"/>
            <a:ext cx="457200" cy="457200"/>
            <a:chOff x="2448" y="1104"/>
            <a:chExt cx="192" cy="144"/>
          </a:xfrm>
        </p:grpSpPr>
        <p:cxnSp>
          <p:nvCxnSpPr>
            <p:cNvPr id="26653" name="AutoShape 29"/>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4" name="AutoShape 30"/>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655" name="AutoShape 31"/>
          <p:cNvCxnSpPr>
            <a:cxnSpLocks noChangeShapeType="1"/>
          </p:cNvCxnSpPr>
          <p:nvPr/>
        </p:nvCxnSpPr>
        <p:spPr bwMode="auto">
          <a:xfrm flipH="1">
            <a:off x="4648200" y="4067175"/>
            <a:ext cx="1524000" cy="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656" name="Group 32"/>
          <p:cNvGrpSpPr>
            <a:grpSpLocks/>
          </p:cNvGrpSpPr>
          <p:nvPr/>
        </p:nvGrpSpPr>
        <p:grpSpPr bwMode="auto">
          <a:xfrm>
            <a:off x="4724400" y="2619375"/>
            <a:ext cx="254000" cy="1447800"/>
            <a:chOff x="2976" y="1776"/>
            <a:chExt cx="160" cy="912"/>
          </a:xfrm>
        </p:grpSpPr>
        <p:cxnSp>
          <p:nvCxnSpPr>
            <p:cNvPr id="26657" name="AutoShape 33"/>
            <p:cNvCxnSpPr>
              <a:cxnSpLocks noChangeShapeType="1"/>
              <a:stCxn id="26659"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658" name="Group 34"/>
            <p:cNvGrpSpPr>
              <a:grpSpLocks/>
            </p:cNvGrpSpPr>
            <p:nvPr/>
          </p:nvGrpSpPr>
          <p:grpSpPr bwMode="auto">
            <a:xfrm>
              <a:off x="2976" y="2208"/>
              <a:ext cx="96" cy="240"/>
              <a:chOff x="2448" y="1680"/>
              <a:chExt cx="192" cy="384"/>
            </a:xfrm>
          </p:grpSpPr>
          <p:sp>
            <p:nvSpPr>
              <p:cNvPr id="26659" name="Rectangle 35"/>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0" name="Line 36"/>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1" name="Line 37"/>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62" name="Group 38"/>
            <p:cNvGrpSpPr>
              <a:grpSpLocks/>
            </p:cNvGrpSpPr>
            <p:nvPr/>
          </p:nvGrpSpPr>
          <p:grpSpPr bwMode="auto">
            <a:xfrm>
              <a:off x="3020" y="1967"/>
              <a:ext cx="116" cy="247"/>
              <a:chOff x="3020" y="1967"/>
              <a:chExt cx="116" cy="247"/>
            </a:xfrm>
          </p:grpSpPr>
          <p:cxnSp>
            <p:nvCxnSpPr>
              <p:cNvPr id="26663" name="AutoShape 39"/>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4" name="AutoShape 40"/>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665" name="AutoShape 41"/>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666" name="AutoShape 42"/>
          <p:cNvCxnSpPr>
            <a:cxnSpLocks noChangeShapeType="1"/>
          </p:cNvCxnSpPr>
          <p:nvPr/>
        </p:nvCxnSpPr>
        <p:spPr bwMode="auto">
          <a:xfrm>
            <a:off x="7543800" y="4371975"/>
            <a:ext cx="0" cy="45720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7" name="AutoShape 43"/>
          <p:cNvCxnSpPr>
            <a:cxnSpLocks noChangeShapeType="1"/>
          </p:cNvCxnSpPr>
          <p:nvPr/>
        </p:nvCxnSpPr>
        <p:spPr bwMode="auto">
          <a:xfrm flipH="1">
            <a:off x="6858000" y="4829175"/>
            <a:ext cx="1524000" cy="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68" name="Text Box 44"/>
          <p:cNvSpPr txBox="1">
            <a:spLocks noChangeArrowheads="1"/>
          </p:cNvSpPr>
          <p:nvPr/>
        </p:nvSpPr>
        <p:spPr bwMode="auto">
          <a:xfrm>
            <a:off x="228600" y="2195513"/>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MSB</a:t>
            </a:r>
          </a:p>
        </p:txBody>
      </p:sp>
      <p:sp>
        <p:nvSpPr>
          <p:cNvPr id="26669" name="Line 45"/>
          <p:cNvSpPr>
            <a:spLocks noChangeShapeType="1"/>
          </p:cNvSpPr>
          <p:nvPr/>
        </p:nvSpPr>
        <p:spPr bwMode="auto">
          <a:xfrm flipH="1">
            <a:off x="4572000" y="919163"/>
            <a:ext cx="658813" cy="477837"/>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0" name="Text Box 46"/>
          <p:cNvSpPr txBox="1">
            <a:spLocks noChangeArrowheads="1"/>
          </p:cNvSpPr>
          <p:nvPr/>
        </p:nvSpPr>
        <p:spPr bwMode="auto">
          <a:xfrm>
            <a:off x="4800600" y="533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Isca 1</a:t>
            </a:r>
            <a:endParaRPr lang="en-US" altLang="en-US"/>
          </a:p>
        </p:txBody>
      </p:sp>
      <p:sp>
        <p:nvSpPr>
          <p:cNvPr id="26671" name="Line 47"/>
          <p:cNvSpPr>
            <a:spLocks noChangeShapeType="1"/>
          </p:cNvSpPr>
          <p:nvPr/>
        </p:nvSpPr>
        <p:spPr bwMode="auto">
          <a:xfrm flipH="1">
            <a:off x="3602038" y="3243263"/>
            <a:ext cx="403225" cy="490537"/>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2" name="Line 48"/>
          <p:cNvSpPr>
            <a:spLocks noChangeShapeType="1"/>
          </p:cNvSpPr>
          <p:nvPr/>
        </p:nvSpPr>
        <p:spPr bwMode="auto">
          <a:xfrm flipH="1">
            <a:off x="5638800" y="3305175"/>
            <a:ext cx="457200" cy="457200"/>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3" name="Line 49"/>
          <p:cNvSpPr>
            <a:spLocks noChangeShapeType="1"/>
          </p:cNvSpPr>
          <p:nvPr/>
        </p:nvSpPr>
        <p:spPr bwMode="auto">
          <a:xfrm flipH="1">
            <a:off x="8153400" y="4219575"/>
            <a:ext cx="381000" cy="381000"/>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4" name="Rectangle 50"/>
          <p:cNvSpPr>
            <a:spLocks noChangeArrowheads="1"/>
          </p:cNvSpPr>
          <p:nvPr/>
        </p:nvSpPr>
        <p:spPr bwMode="auto">
          <a:xfrm>
            <a:off x="3633788" y="2867025"/>
            <a:ext cx="938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Isca 4</a:t>
            </a:r>
            <a:endParaRPr lang="en-US" altLang="en-US"/>
          </a:p>
        </p:txBody>
      </p:sp>
      <p:sp>
        <p:nvSpPr>
          <p:cNvPr id="26675" name="Rectangle 51"/>
          <p:cNvSpPr>
            <a:spLocks noChangeArrowheads="1"/>
          </p:cNvSpPr>
          <p:nvPr/>
        </p:nvSpPr>
        <p:spPr bwMode="auto">
          <a:xfrm>
            <a:off x="5943600" y="2874963"/>
            <a:ext cx="938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Isca 5</a:t>
            </a:r>
            <a:endParaRPr lang="en-US" altLang="en-US"/>
          </a:p>
        </p:txBody>
      </p:sp>
      <p:sp>
        <p:nvSpPr>
          <p:cNvPr id="26676" name="Rectangle 52"/>
          <p:cNvSpPr>
            <a:spLocks noChangeArrowheads="1"/>
          </p:cNvSpPr>
          <p:nvPr/>
        </p:nvSpPr>
        <p:spPr bwMode="auto">
          <a:xfrm>
            <a:off x="8205788" y="3838575"/>
            <a:ext cx="938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Isca 6</a:t>
            </a:r>
            <a:endParaRPr lang="en-US" altLang="en-US"/>
          </a:p>
        </p:txBody>
      </p:sp>
      <p:sp>
        <p:nvSpPr>
          <p:cNvPr id="26677" name="Line 53"/>
          <p:cNvSpPr>
            <a:spLocks noChangeShapeType="1"/>
          </p:cNvSpPr>
          <p:nvPr/>
        </p:nvSpPr>
        <p:spPr bwMode="auto">
          <a:xfrm>
            <a:off x="304800" y="3381375"/>
            <a:ext cx="152400" cy="533400"/>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8" name="Rectangle 54"/>
          <p:cNvSpPr>
            <a:spLocks noChangeArrowheads="1"/>
          </p:cNvSpPr>
          <p:nvPr/>
        </p:nvSpPr>
        <p:spPr bwMode="auto">
          <a:xfrm>
            <a:off x="6172200" y="2057400"/>
            <a:ext cx="938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Isca 2</a:t>
            </a:r>
          </a:p>
        </p:txBody>
      </p:sp>
      <p:sp>
        <p:nvSpPr>
          <p:cNvPr id="26679" name="Line 55"/>
          <p:cNvSpPr>
            <a:spLocks noChangeShapeType="1"/>
          </p:cNvSpPr>
          <p:nvPr/>
        </p:nvSpPr>
        <p:spPr bwMode="auto">
          <a:xfrm flipH="1">
            <a:off x="5721350" y="2303463"/>
            <a:ext cx="476250" cy="131762"/>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80" name="Group 56"/>
          <p:cNvGrpSpPr>
            <a:grpSpLocks/>
          </p:cNvGrpSpPr>
          <p:nvPr/>
        </p:nvGrpSpPr>
        <p:grpSpPr bwMode="auto">
          <a:xfrm>
            <a:off x="5410200" y="3824288"/>
            <a:ext cx="457200" cy="457200"/>
            <a:chOff x="2448" y="1104"/>
            <a:chExt cx="192" cy="144"/>
          </a:xfrm>
        </p:grpSpPr>
        <p:cxnSp>
          <p:nvCxnSpPr>
            <p:cNvPr id="26681" name="AutoShape 57"/>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2" name="AutoShape 58"/>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683" name="Group 59"/>
          <p:cNvGrpSpPr>
            <a:grpSpLocks/>
          </p:cNvGrpSpPr>
          <p:nvPr/>
        </p:nvGrpSpPr>
        <p:grpSpPr bwMode="auto">
          <a:xfrm>
            <a:off x="7772400" y="4600575"/>
            <a:ext cx="457200" cy="457200"/>
            <a:chOff x="2448" y="1104"/>
            <a:chExt cx="192" cy="144"/>
          </a:xfrm>
        </p:grpSpPr>
        <p:cxnSp>
          <p:nvCxnSpPr>
            <p:cNvPr id="26684" name="AutoShape 60"/>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5" name="AutoShape 61"/>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686" name="Group 62"/>
          <p:cNvGrpSpPr>
            <a:grpSpLocks/>
          </p:cNvGrpSpPr>
          <p:nvPr/>
        </p:nvGrpSpPr>
        <p:grpSpPr bwMode="auto">
          <a:xfrm>
            <a:off x="5181600" y="2362200"/>
            <a:ext cx="457200" cy="457200"/>
            <a:chOff x="2448" y="1104"/>
            <a:chExt cx="192" cy="144"/>
          </a:xfrm>
        </p:grpSpPr>
        <p:cxnSp>
          <p:nvCxnSpPr>
            <p:cNvPr id="26687" name="AutoShape 63"/>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88" name="AutoShape 64"/>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689" name="Group 65"/>
          <p:cNvGrpSpPr>
            <a:grpSpLocks/>
          </p:cNvGrpSpPr>
          <p:nvPr/>
        </p:nvGrpSpPr>
        <p:grpSpPr bwMode="auto">
          <a:xfrm>
            <a:off x="228600" y="3829050"/>
            <a:ext cx="457200" cy="457200"/>
            <a:chOff x="2448" y="1104"/>
            <a:chExt cx="192" cy="144"/>
          </a:xfrm>
        </p:grpSpPr>
        <p:cxnSp>
          <p:nvCxnSpPr>
            <p:cNvPr id="26690" name="AutoShape 66"/>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91" name="AutoShape 67"/>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692" name="Rectangle 68"/>
          <p:cNvSpPr>
            <a:spLocks noChangeArrowheads="1"/>
          </p:cNvSpPr>
          <p:nvPr/>
        </p:nvSpPr>
        <p:spPr bwMode="auto">
          <a:xfrm>
            <a:off x="0" y="762000"/>
            <a:ext cx="3657600" cy="1143000"/>
          </a:xfrm>
          <a:prstGeom prst="rect">
            <a:avLst/>
          </a:prstGeom>
          <a:solidFill>
            <a:srgbClr val="FFFF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1st</a:t>
            </a:r>
          </a:p>
          <a:p>
            <a:pPr algn="ctr"/>
            <a:r>
              <a:rPr lang="en-US" altLang="en-US" b="1"/>
              <a:t>Determine Isca at lineside </a:t>
            </a:r>
          </a:p>
          <a:p>
            <a:pPr algn="ctr"/>
            <a:r>
              <a:rPr lang="en-US" altLang="en-US" b="1"/>
              <a:t>terminals of each OCPD</a:t>
            </a:r>
            <a:endParaRPr lang="en-US" altLang="en-US" sz="2000" b="1"/>
          </a:p>
        </p:txBody>
      </p:sp>
      <p:sp>
        <p:nvSpPr>
          <p:cNvPr id="26693" name="Text Box 69"/>
          <p:cNvSpPr txBox="1">
            <a:spLocks noChangeArrowheads="1"/>
          </p:cNvSpPr>
          <p:nvPr/>
        </p:nvSpPr>
        <p:spPr bwMode="auto">
          <a:xfrm>
            <a:off x="6019800" y="762000"/>
            <a:ext cx="2852738" cy="120650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2nd</a:t>
            </a:r>
          </a:p>
          <a:p>
            <a:pPr algn="ctr"/>
            <a:r>
              <a:rPr lang="en-US" altLang="en-US" b="1"/>
              <a:t>Select OCPD’s with </a:t>
            </a:r>
          </a:p>
          <a:p>
            <a:pPr algn="ctr"/>
            <a:r>
              <a:rPr lang="en-US" altLang="en-US" b="1"/>
              <a:t>adequate A.I.R.</a:t>
            </a:r>
          </a:p>
        </p:txBody>
      </p:sp>
      <p:grpSp>
        <p:nvGrpSpPr>
          <p:cNvPr id="26694" name="Group 70"/>
          <p:cNvGrpSpPr>
            <a:grpSpLocks/>
          </p:cNvGrpSpPr>
          <p:nvPr/>
        </p:nvGrpSpPr>
        <p:grpSpPr bwMode="auto">
          <a:xfrm>
            <a:off x="3660775" y="5649913"/>
            <a:ext cx="157163" cy="334962"/>
            <a:chOff x="2306" y="3685"/>
            <a:chExt cx="99" cy="211"/>
          </a:xfrm>
        </p:grpSpPr>
        <p:sp>
          <p:nvSpPr>
            <p:cNvPr id="26695" name="Arc 71"/>
            <p:cNvSpPr>
              <a:spLocks/>
            </p:cNvSpPr>
            <p:nvPr/>
          </p:nvSpPr>
          <p:spPr bwMode="auto">
            <a:xfrm rot="3382213">
              <a:off x="2313" y="3681"/>
              <a:ext cx="88" cy="96"/>
            </a:xfrm>
            <a:custGeom>
              <a:avLst/>
              <a:gdLst>
                <a:gd name="G0" fmla="+- 17692 0 0"/>
                <a:gd name="G1" fmla="+- 21600 0 0"/>
                <a:gd name="G2" fmla="+- 21600 0 0"/>
                <a:gd name="T0" fmla="*/ 0 w 39292"/>
                <a:gd name="T1" fmla="*/ 9208 h 43200"/>
                <a:gd name="T2" fmla="*/ 1618 w 39292"/>
                <a:gd name="T3" fmla="*/ 36028 h 43200"/>
                <a:gd name="T4" fmla="*/ 17692 w 39292"/>
                <a:gd name="T5" fmla="*/ 21600 h 43200"/>
              </a:gdLst>
              <a:ahLst/>
              <a:cxnLst>
                <a:cxn ang="0">
                  <a:pos x="T0" y="T1"/>
                </a:cxn>
                <a:cxn ang="0">
                  <a:pos x="T2" y="T3"/>
                </a:cxn>
                <a:cxn ang="0">
                  <a:pos x="T4" y="T5"/>
                </a:cxn>
              </a:cxnLst>
              <a:rect l="0" t="0" r="r" b="b"/>
              <a:pathLst>
                <a:path w="39292" h="43200" fill="none" extrusionOk="0">
                  <a:moveTo>
                    <a:pt x="0" y="9208"/>
                  </a:moveTo>
                  <a:cubicBezTo>
                    <a:pt x="4042" y="3436"/>
                    <a:pt x="10645" y="-1"/>
                    <a:pt x="17692" y="0"/>
                  </a:cubicBezTo>
                  <a:cubicBezTo>
                    <a:pt x="29621" y="0"/>
                    <a:pt x="39292" y="9670"/>
                    <a:pt x="39292" y="21600"/>
                  </a:cubicBezTo>
                  <a:cubicBezTo>
                    <a:pt x="39292" y="33529"/>
                    <a:pt x="29621" y="43200"/>
                    <a:pt x="17692" y="43200"/>
                  </a:cubicBezTo>
                  <a:cubicBezTo>
                    <a:pt x="11558" y="43200"/>
                    <a:pt x="5714" y="40592"/>
                    <a:pt x="1617" y="36028"/>
                  </a:cubicBezTo>
                </a:path>
                <a:path w="39292" h="43200" stroke="0" extrusionOk="0">
                  <a:moveTo>
                    <a:pt x="0" y="9208"/>
                  </a:moveTo>
                  <a:cubicBezTo>
                    <a:pt x="4042" y="3436"/>
                    <a:pt x="10645" y="-1"/>
                    <a:pt x="17692" y="0"/>
                  </a:cubicBezTo>
                  <a:cubicBezTo>
                    <a:pt x="29621" y="0"/>
                    <a:pt x="39292" y="9670"/>
                    <a:pt x="39292" y="21600"/>
                  </a:cubicBezTo>
                  <a:cubicBezTo>
                    <a:pt x="39292" y="33529"/>
                    <a:pt x="29621" y="43200"/>
                    <a:pt x="17692" y="43200"/>
                  </a:cubicBezTo>
                  <a:cubicBezTo>
                    <a:pt x="11558" y="43200"/>
                    <a:pt x="5714" y="40592"/>
                    <a:pt x="1617" y="36028"/>
                  </a:cubicBezTo>
                  <a:lnTo>
                    <a:pt x="17692"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6" name="Arc 72"/>
            <p:cNvSpPr>
              <a:spLocks/>
            </p:cNvSpPr>
            <p:nvPr/>
          </p:nvSpPr>
          <p:spPr bwMode="auto">
            <a:xfrm rot="2818657" flipH="1">
              <a:off x="2310" y="3804"/>
              <a:ext cx="88" cy="96"/>
            </a:xfrm>
            <a:custGeom>
              <a:avLst/>
              <a:gdLst>
                <a:gd name="G0" fmla="+- 17692 0 0"/>
                <a:gd name="G1" fmla="+- 21600 0 0"/>
                <a:gd name="G2" fmla="+- 21600 0 0"/>
                <a:gd name="T0" fmla="*/ 0 w 39292"/>
                <a:gd name="T1" fmla="*/ 9208 h 43200"/>
                <a:gd name="T2" fmla="*/ 1618 w 39292"/>
                <a:gd name="T3" fmla="*/ 36028 h 43200"/>
                <a:gd name="T4" fmla="*/ 17692 w 39292"/>
                <a:gd name="T5" fmla="*/ 21600 h 43200"/>
              </a:gdLst>
              <a:ahLst/>
              <a:cxnLst>
                <a:cxn ang="0">
                  <a:pos x="T0" y="T1"/>
                </a:cxn>
                <a:cxn ang="0">
                  <a:pos x="T2" y="T3"/>
                </a:cxn>
                <a:cxn ang="0">
                  <a:pos x="T4" y="T5"/>
                </a:cxn>
              </a:cxnLst>
              <a:rect l="0" t="0" r="r" b="b"/>
              <a:pathLst>
                <a:path w="39292" h="43200" fill="none" extrusionOk="0">
                  <a:moveTo>
                    <a:pt x="0" y="9208"/>
                  </a:moveTo>
                  <a:cubicBezTo>
                    <a:pt x="4042" y="3436"/>
                    <a:pt x="10645" y="-1"/>
                    <a:pt x="17692" y="0"/>
                  </a:cubicBezTo>
                  <a:cubicBezTo>
                    <a:pt x="29621" y="0"/>
                    <a:pt x="39292" y="9670"/>
                    <a:pt x="39292" y="21600"/>
                  </a:cubicBezTo>
                  <a:cubicBezTo>
                    <a:pt x="39292" y="33529"/>
                    <a:pt x="29621" y="43200"/>
                    <a:pt x="17692" y="43200"/>
                  </a:cubicBezTo>
                  <a:cubicBezTo>
                    <a:pt x="11558" y="43200"/>
                    <a:pt x="5714" y="40592"/>
                    <a:pt x="1617" y="36028"/>
                  </a:cubicBezTo>
                </a:path>
                <a:path w="39292" h="43200" stroke="0" extrusionOk="0">
                  <a:moveTo>
                    <a:pt x="0" y="9208"/>
                  </a:moveTo>
                  <a:cubicBezTo>
                    <a:pt x="4042" y="3436"/>
                    <a:pt x="10645" y="-1"/>
                    <a:pt x="17692" y="0"/>
                  </a:cubicBezTo>
                  <a:cubicBezTo>
                    <a:pt x="29621" y="0"/>
                    <a:pt x="39292" y="9670"/>
                    <a:pt x="39292" y="21600"/>
                  </a:cubicBezTo>
                  <a:cubicBezTo>
                    <a:pt x="39292" y="33529"/>
                    <a:pt x="29621" y="43200"/>
                    <a:pt x="17692" y="43200"/>
                  </a:cubicBezTo>
                  <a:cubicBezTo>
                    <a:pt x="11558" y="43200"/>
                    <a:pt x="5714" y="40592"/>
                    <a:pt x="1617" y="36028"/>
                  </a:cubicBezTo>
                  <a:lnTo>
                    <a:pt x="17692"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97" name="Group 73"/>
          <p:cNvGrpSpPr>
            <a:grpSpLocks/>
          </p:cNvGrpSpPr>
          <p:nvPr/>
        </p:nvGrpSpPr>
        <p:grpSpPr bwMode="auto">
          <a:xfrm>
            <a:off x="2498725" y="5653088"/>
            <a:ext cx="157163" cy="334962"/>
            <a:chOff x="2306" y="3685"/>
            <a:chExt cx="99" cy="211"/>
          </a:xfrm>
        </p:grpSpPr>
        <p:sp>
          <p:nvSpPr>
            <p:cNvPr id="26698" name="Arc 74"/>
            <p:cNvSpPr>
              <a:spLocks/>
            </p:cNvSpPr>
            <p:nvPr/>
          </p:nvSpPr>
          <p:spPr bwMode="auto">
            <a:xfrm rot="3382213">
              <a:off x="2313" y="3681"/>
              <a:ext cx="88" cy="96"/>
            </a:xfrm>
            <a:custGeom>
              <a:avLst/>
              <a:gdLst>
                <a:gd name="G0" fmla="+- 17692 0 0"/>
                <a:gd name="G1" fmla="+- 21600 0 0"/>
                <a:gd name="G2" fmla="+- 21600 0 0"/>
                <a:gd name="T0" fmla="*/ 0 w 39292"/>
                <a:gd name="T1" fmla="*/ 9208 h 43200"/>
                <a:gd name="T2" fmla="*/ 1618 w 39292"/>
                <a:gd name="T3" fmla="*/ 36028 h 43200"/>
                <a:gd name="T4" fmla="*/ 17692 w 39292"/>
                <a:gd name="T5" fmla="*/ 21600 h 43200"/>
              </a:gdLst>
              <a:ahLst/>
              <a:cxnLst>
                <a:cxn ang="0">
                  <a:pos x="T0" y="T1"/>
                </a:cxn>
                <a:cxn ang="0">
                  <a:pos x="T2" y="T3"/>
                </a:cxn>
                <a:cxn ang="0">
                  <a:pos x="T4" y="T5"/>
                </a:cxn>
              </a:cxnLst>
              <a:rect l="0" t="0" r="r" b="b"/>
              <a:pathLst>
                <a:path w="39292" h="43200" fill="none" extrusionOk="0">
                  <a:moveTo>
                    <a:pt x="0" y="9208"/>
                  </a:moveTo>
                  <a:cubicBezTo>
                    <a:pt x="4042" y="3436"/>
                    <a:pt x="10645" y="-1"/>
                    <a:pt x="17692" y="0"/>
                  </a:cubicBezTo>
                  <a:cubicBezTo>
                    <a:pt x="29621" y="0"/>
                    <a:pt x="39292" y="9670"/>
                    <a:pt x="39292" y="21600"/>
                  </a:cubicBezTo>
                  <a:cubicBezTo>
                    <a:pt x="39292" y="33529"/>
                    <a:pt x="29621" y="43200"/>
                    <a:pt x="17692" y="43200"/>
                  </a:cubicBezTo>
                  <a:cubicBezTo>
                    <a:pt x="11558" y="43200"/>
                    <a:pt x="5714" y="40592"/>
                    <a:pt x="1617" y="36028"/>
                  </a:cubicBezTo>
                </a:path>
                <a:path w="39292" h="43200" stroke="0" extrusionOk="0">
                  <a:moveTo>
                    <a:pt x="0" y="9208"/>
                  </a:moveTo>
                  <a:cubicBezTo>
                    <a:pt x="4042" y="3436"/>
                    <a:pt x="10645" y="-1"/>
                    <a:pt x="17692" y="0"/>
                  </a:cubicBezTo>
                  <a:cubicBezTo>
                    <a:pt x="29621" y="0"/>
                    <a:pt x="39292" y="9670"/>
                    <a:pt x="39292" y="21600"/>
                  </a:cubicBezTo>
                  <a:cubicBezTo>
                    <a:pt x="39292" y="33529"/>
                    <a:pt x="29621" y="43200"/>
                    <a:pt x="17692" y="43200"/>
                  </a:cubicBezTo>
                  <a:cubicBezTo>
                    <a:pt x="11558" y="43200"/>
                    <a:pt x="5714" y="40592"/>
                    <a:pt x="1617" y="36028"/>
                  </a:cubicBezTo>
                  <a:lnTo>
                    <a:pt x="17692"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9" name="Arc 75"/>
            <p:cNvSpPr>
              <a:spLocks/>
            </p:cNvSpPr>
            <p:nvPr/>
          </p:nvSpPr>
          <p:spPr bwMode="auto">
            <a:xfrm rot="2818657" flipH="1">
              <a:off x="2310" y="3804"/>
              <a:ext cx="88" cy="96"/>
            </a:xfrm>
            <a:custGeom>
              <a:avLst/>
              <a:gdLst>
                <a:gd name="G0" fmla="+- 17692 0 0"/>
                <a:gd name="G1" fmla="+- 21600 0 0"/>
                <a:gd name="G2" fmla="+- 21600 0 0"/>
                <a:gd name="T0" fmla="*/ 0 w 39292"/>
                <a:gd name="T1" fmla="*/ 9208 h 43200"/>
                <a:gd name="T2" fmla="*/ 1618 w 39292"/>
                <a:gd name="T3" fmla="*/ 36028 h 43200"/>
                <a:gd name="T4" fmla="*/ 17692 w 39292"/>
                <a:gd name="T5" fmla="*/ 21600 h 43200"/>
              </a:gdLst>
              <a:ahLst/>
              <a:cxnLst>
                <a:cxn ang="0">
                  <a:pos x="T0" y="T1"/>
                </a:cxn>
                <a:cxn ang="0">
                  <a:pos x="T2" y="T3"/>
                </a:cxn>
                <a:cxn ang="0">
                  <a:pos x="T4" y="T5"/>
                </a:cxn>
              </a:cxnLst>
              <a:rect l="0" t="0" r="r" b="b"/>
              <a:pathLst>
                <a:path w="39292" h="43200" fill="none" extrusionOk="0">
                  <a:moveTo>
                    <a:pt x="0" y="9208"/>
                  </a:moveTo>
                  <a:cubicBezTo>
                    <a:pt x="4042" y="3436"/>
                    <a:pt x="10645" y="-1"/>
                    <a:pt x="17692" y="0"/>
                  </a:cubicBezTo>
                  <a:cubicBezTo>
                    <a:pt x="29621" y="0"/>
                    <a:pt x="39292" y="9670"/>
                    <a:pt x="39292" y="21600"/>
                  </a:cubicBezTo>
                  <a:cubicBezTo>
                    <a:pt x="39292" y="33529"/>
                    <a:pt x="29621" y="43200"/>
                    <a:pt x="17692" y="43200"/>
                  </a:cubicBezTo>
                  <a:cubicBezTo>
                    <a:pt x="11558" y="43200"/>
                    <a:pt x="5714" y="40592"/>
                    <a:pt x="1617" y="36028"/>
                  </a:cubicBezTo>
                </a:path>
                <a:path w="39292" h="43200" stroke="0" extrusionOk="0">
                  <a:moveTo>
                    <a:pt x="0" y="9208"/>
                  </a:moveTo>
                  <a:cubicBezTo>
                    <a:pt x="4042" y="3436"/>
                    <a:pt x="10645" y="-1"/>
                    <a:pt x="17692" y="0"/>
                  </a:cubicBezTo>
                  <a:cubicBezTo>
                    <a:pt x="29621" y="0"/>
                    <a:pt x="39292" y="9670"/>
                    <a:pt x="39292" y="21600"/>
                  </a:cubicBezTo>
                  <a:cubicBezTo>
                    <a:pt x="39292" y="33529"/>
                    <a:pt x="29621" y="43200"/>
                    <a:pt x="17692" y="43200"/>
                  </a:cubicBezTo>
                  <a:cubicBezTo>
                    <a:pt x="11558" y="43200"/>
                    <a:pt x="5714" y="40592"/>
                    <a:pt x="1617" y="36028"/>
                  </a:cubicBezTo>
                  <a:lnTo>
                    <a:pt x="17692"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6700" name="AutoShape 76"/>
          <p:cNvCxnSpPr>
            <a:cxnSpLocks noChangeShapeType="1"/>
          </p:cNvCxnSpPr>
          <p:nvPr/>
        </p:nvCxnSpPr>
        <p:spPr bwMode="auto">
          <a:xfrm>
            <a:off x="2601913" y="5978525"/>
            <a:ext cx="0" cy="22860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01" name="Group 77"/>
          <p:cNvGrpSpPr>
            <a:grpSpLocks/>
          </p:cNvGrpSpPr>
          <p:nvPr/>
        </p:nvGrpSpPr>
        <p:grpSpPr bwMode="auto">
          <a:xfrm>
            <a:off x="2957513" y="2598738"/>
            <a:ext cx="254000" cy="1447800"/>
            <a:chOff x="2976" y="1776"/>
            <a:chExt cx="160" cy="912"/>
          </a:xfrm>
        </p:grpSpPr>
        <p:cxnSp>
          <p:nvCxnSpPr>
            <p:cNvPr id="26702" name="AutoShape 78"/>
            <p:cNvCxnSpPr>
              <a:cxnSpLocks noChangeShapeType="1"/>
              <a:stCxn id="2670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03" name="Group 79"/>
            <p:cNvGrpSpPr>
              <a:grpSpLocks/>
            </p:cNvGrpSpPr>
            <p:nvPr/>
          </p:nvGrpSpPr>
          <p:grpSpPr bwMode="auto">
            <a:xfrm>
              <a:off x="2976" y="2208"/>
              <a:ext cx="96" cy="240"/>
              <a:chOff x="2448" y="1680"/>
              <a:chExt cx="192" cy="384"/>
            </a:xfrm>
          </p:grpSpPr>
          <p:sp>
            <p:nvSpPr>
              <p:cNvPr id="26704" name="Rectangle 8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5" name="Line 8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6" name="Line 8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07" name="Group 83"/>
            <p:cNvGrpSpPr>
              <a:grpSpLocks/>
            </p:cNvGrpSpPr>
            <p:nvPr/>
          </p:nvGrpSpPr>
          <p:grpSpPr bwMode="auto">
            <a:xfrm>
              <a:off x="3020" y="1967"/>
              <a:ext cx="116" cy="247"/>
              <a:chOff x="3020" y="1967"/>
              <a:chExt cx="116" cy="247"/>
            </a:xfrm>
          </p:grpSpPr>
          <p:cxnSp>
            <p:nvCxnSpPr>
              <p:cNvPr id="26708" name="AutoShape 8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09" name="AutoShape 8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710" name="AutoShape 8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11" name="Group 87"/>
          <p:cNvGrpSpPr>
            <a:grpSpLocks/>
          </p:cNvGrpSpPr>
          <p:nvPr/>
        </p:nvGrpSpPr>
        <p:grpSpPr bwMode="auto">
          <a:xfrm>
            <a:off x="2509838" y="4003675"/>
            <a:ext cx="254000" cy="1447800"/>
            <a:chOff x="2976" y="1776"/>
            <a:chExt cx="160" cy="912"/>
          </a:xfrm>
        </p:grpSpPr>
        <p:cxnSp>
          <p:nvCxnSpPr>
            <p:cNvPr id="26712" name="AutoShape 88"/>
            <p:cNvCxnSpPr>
              <a:cxnSpLocks noChangeShapeType="1"/>
              <a:stCxn id="2671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13" name="Group 89"/>
            <p:cNvGrpSpPr>
              <a:grpSpLocks/>
            </p:cNvGrpSpPr>
            <p:nvPr/>
          </p:nvGrpSpPr>
          <p:grpSpPr bwMode="auto">
            <a:xfrm>
              <a:off x="2976" y="2208"/>
              <a:ext cx="96" cy="240"/>
              <a:chOff x="2448" y="1680"/>
              <a:chExt cx="192" cy="384"/>
            </a:xfrm>
          </p:grpSpPr>
          <p:sp>
            <p:nvSpPr>
              <p:cNvPr id="26714" name="Rectangle 9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5" name="Line 9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6" name="Line 9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17" name="Group 93"/>
            <p:cNvGrpSpPr>
              <a:grpSpLocks/>
            </p:cNvGrpSpPr>
            <p:nvPr/>
          </p:nvGrpSpPr>
          <p:grpSpPr bwMode="auto">
            <a:xfrm>
              <a:off x="3020" y="1967"/>
              <a:ext cx="116" cy="247"/>
              <a:chOff x="3020" y="1967"/>
              <a:chExt cx="116" cy="247"/>
            </a:xfrm>
          </p:grpSpPr>
          <p:cxnSp>
            <p:nvCxnSpPr>
              <p:cNvPr id="26718" name="AutoShape 9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19" name="AutoShape 9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720" name="AutoShape 9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21" name="Group 97"/>
          <p:cNvGrpSpPr>
            <a:grpSpLocks/>
          </p:cNvGrpSpPr>
          <p:nvPr/>
        </p:nvGrpSpPr>
        <p:grpSpPr bwMode="auto">
          <a:xfrm>
            <a:off x="3649663" y="3998913"/>
            <a:ext cx="254000" cy="1447800"/>
            <a:chOff x="2976" y="1776"/>
            <a:chExt cx="160" cy="912"/>
          </a:xfrm>
        </p:grpSpPr>
        <p:cxnSp>
          <p:nvCxnSpPr>
            <p:cNvPr id="26722" name="AutoShape 98"/>
            <p:cNvCxnSpPr>
              <a:cxnSpLocks noChangeShapeType="1"/>
              <a:stCxn id="2672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23" name="Group 99"/>
            <p:cNvGrpSpPr>
              <a:grpSpLocks/>
            </p:cNvGrpSpPr>
            <p:nvPr/>
          </p:nvGrpSpPr>
          <p:grpSpPr bwMode="auto">
            <a:xfrm>
              <a:off x="2976" y="2208"/>
              <a:ext cx="96" cy="240"/>
              <a:chOff x="2448" y="1680"/>
              <a:chExt cx="192" cy="384"/>
            </a:xfrm>
          </p:grpSpPr>
          <p:sp>
            <p:nvSpPr>
              <p:cNvPr id="26724" name="Rectangle 10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5" name="Line 10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6" name="Line 10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27" name="Group 103"/>
            <p:cNvGrpSpPr>
              <a:grpSpLocks/>
            </p:cNvGrpSpPr>
            <p:nvPr/>
          </p:nvGrpSpPr>
          <p:grpSpPr bwMode="auto">
            <a:xfrm>
              <a:off x="3020" y="1967"/>
              <a:ext cx="116" cy="247"/>
              <a:chOff x="3020" y="1967"/>
              <a:chExt cx="116" cy="247"/>
            </a:xfrm>
          </p:grpSpPr>
          <p:cxnSp>
            <p:nvCxnSpPr>
              <p:cNvPr id="26728" name="AutoShape 10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29" name="AutoShape 10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730" name="AutoShape 10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31" name="Group 107"/>
          <p:cNvGrpSpPr>
            <a:grpSpLocks/>
          </p:cNvGrpSpPr>
          <p:nvPr/>
        </p:nvGrpSpPr>
        <p:grpSpPr bwMode="auto">
          <a:xfrm>
            <a:off x="633413" y="4100513"/>
            <a:ext cx="254000" cy="1447800"/>
            <a:chOff x="2976" y="1776"/>
            <a:chExt cx="160" cy="912"/>
          </a:xfrm>
        </p:grpSpPr>
        <p:cxnSp>
          <p:nvCxnSpPr>
            <p:cNvPr id="26732" name="AutoShape 108"/>
            <p:cNvCxnSpPr>
              <a:cxnSpLocks noChangeShapeType="1"/>
              <a:stCxn id="2673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33" name="Group 109"/>
            <p:cNvGrpSpPr>
              <a:grpSpLocks/>
            </p:cNvGrpSpPr>
            <p:nvPr/>
          </p:nvGrpSpPr>
          <p:grpSpPr bwMode="auto">
            <a:xfrm>
              <a:off x="2976" y="2208"/>
              <a:ext cx="96" cy="240"/>
              <a:chOff x="2448" y="1680"/>
              <a:chExt cx="192" cy="384"/>
            </a:xfrm>
          </p:grpSpPr>
          <p:sp>
            <p:nvSpPr>
              <p:cNvPr id="26734" name="Rectangle 11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5" name="Line 11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6" name="Line 11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7" name="Group 113"/>
            <p:cNvGrpSpPr>
              <a:grpSpLocks/>
            </p:cNvGrpSpPr>
            <p:nvPr/>
          </p:nvGrpSpPr>
          <p:grpSpPr bwMode="auto">
            <a:xfrm>
              <a:off x="3020" y="1967"/>
              <a:ext cx="116" cy="247"/>
              <a:chOff x="3020" y="1967"/>
              <a:chExt cx="116" cy="247"/>
            </a:xfrm>
          </p:grpSpPr>
          <p:cxnSp>
            <p:nvCxnSpPr>
              <p:cNvPr id="26738" name="AutoShape 11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39" name="AutoShape 11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740" name="AutoShape 11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41" name="Group 117"/>
          <p:cNvGrpSpPr>
            <a:grpSpLocks/>
          </p:cNvGrpSpPr>
          <p:nvPr/>
        </p:nvGrpSpPr>
        <p:grpSpPr bwMode="auto">
          <a:xfrm>
            <a:off x="1471613" y="4100513"/>
            <a:ext cx="254000" cy="1447800"/>
            <a:chOff x="2976" y="1776"/>
            <a:chExt cx="160" cy="912"/>
          </a:xfrm>
        </p:grpSpPr>
        <p:cxnSp>
          <p:nvCxnSpPr>
            <p:cNvPr id="26742" name="AutoShape 118"/>
            <p:cNvCxnSpPr>
              <a:cxnSpLocks noChangeShapeType="1"/>
              <a:stCxn id="2674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43" name="Group 119"/>
            <p:cNvGrpSpPr>
              <a:grpSpLocks/>
            </p:cNvGrpSpPr>
            <p:nvPr/>
          </p:nvGrpSpPr>
          <p:grpSpPr bwMode="auto">
            <a:xfrm>
              <a:off x="2976" y="2208"/>
              <a:ext cx="96" cy="240"/>
              <a:chOff x="2448" y="1680"/>
              <a:chExt cx="192" cy="384"/>
            </a:xfrm>
          </p:grpSpPr>
          <p:sp>
            <p:nvSpPr>
              <p:cNvPr id="26744" name="Rectangle 12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5" name="Line 12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6" name="Line 12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47" name="Group 123"/>
            <p:cNvGrpSpPr>
              <a:grpSpLocks/>
            </p:cNvGrpSpPr>
            <p:nvPr/>
          </p:nvGrpSpPr>
          <p:grpSpPr bwMode="auto">
            <a:xfrm>
              <a:off x="3020" y="1967"/>
              <a:ext cx="116" cy="247"/>
              <a:chOff x="3020" y="1967"/>
              <a:chExt cx="116" cy="247"/>
            </a:xfrm>
          </p:grpSpPr>
          <p:cxnSp>
            <p:nvCxnSpPr>
              <p:cNvPr id="26748" name="AutoShape 12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49" name="AutoShape 12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750" name="AutoShape 12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51" name="Group 127"/>
          <p:cNvGrpSpPr>
            <a:grpSpLocks/>
          </p:cNvGrpSpPr>
          <p:nvPr/>
        </p:nvGrpSpPr>
        <p:grpSpPr bwMode="auto">
          <a:xfrm>
            <a:off x="981075" y="2627313"/>
            <a:ext cx="254000" cy="1447800"/>
            <a:chOff x="2976" y="1776"/>
            <a:chExt cx="160" cy="912"/>
          </a:xfrm>
        </p:grpSpPr>
        <p:cxnSp>
          <p:nvCxnSpPr>
            <p:cNvPr id="26752" name="AutoShape 128"/>
            <p:cNvCxnSpPr>
              <a:cxnSpLocks noChangeShapeType="1"/>
              <a:stCxn id="2675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53" name="Group 129"/>
            <p:cNvGrpSpPr>
              <a:grpSpLocks/>
            </p:cNvGrpSpPr>
            <p:nvPr/>
          </p:nvGrpSpPr>
          <p:grpSpPr bwMode="auto">
            <a:xfrm>
              <a:off x="2976" y="2208"/>
              <a:ext cx="96" cy="240"/>
              <a:chOff x="2448" y="1680"/>
              <a:chExt cx="192" cy="384"/>
            </a:xfrm>
          </p:grpSpPr>
          <p:sp>
            <p:nvSpPr>
              <p:cNvPr id="26754" name="Rectangle 13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5" name="Line 13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6" name="Line 13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57" name="Group 133"/>
            <p:cNvGrpSpPr>
              <a:grpSpLocks/>
            </p:cNvGrpSpPr>
            <p:nvPr/>
          </p:nvGrpSpPr>
          <p:grpSpPr bwMode="auto">
            <a:xfrm>
              <a:off x="3020" y="1967"/>
              <a:ext cx="116" cy="247"/>
              <a:chOff x="3020" y="1967"/>
              <a:chExt cx="116" cy="247"/>
            </a:xfrm>
          </p:grpSpPr>
          <p:cxnSp>
            <p:nvCxnSpPr>
              <p:cNvPr id="26758" name="AutoShape 13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59" name="AutoShape 13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760" name="AutoShape 13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61" name="Group 137"/>
          <p:cNvGrpSpPr>
            <a:grpSpLocks/>
          </p:cNvGrpSpPr>
          <p:nvPr/>
        </p:nvGrpSpPr>
        <p:grpSpPr bwMode="auto">
          <a:xfrm>
            <a:off x="4240213" y="1152525"/>
            <a:ext cx="254000" cy="1447800"/>
            <a:chOff x="2976" y="1776"/>
            <a:chExt cx="160" cy="912"/>
          </a:xfrm>
        </p:grpSpPr>
        <p:cxnSp>
          <p:nvCxnSpPr>
            <p:cNvPr id="26762" name="AutoShape 138"/>
            <p:cNvCxnSpPr>
              <a:cxnSpLocks noChangeShapeType="1"/>
              <a:stCxn id="2676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63" name="Group 139"/>
            <p:cNvGrpSpPr>
              <a:grpSpLocks/>
            </p:cNvGrpSpPr>
            <p:nvPr/>
          </p:nvGrpSpPr>
          <p:grpSpPr bwMode="auto">
            <a:xfrm>
              <a:off x="2976" y="2208"/>
              <a:ext cx="96" cy="240"/>
              <a:chOff x="2448" y="1680"/>
              <a:chExt cx="192" cy="384"/>
            </a:xfrm>
          </p:grpSpPr>
          <p:sp>
            <p:nvSpPr>
              <p:cNvPr id="26764" name="Rectangle 14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5" name="Line 14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6" name="Line 14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67" name="Group 143"/>
            <p:cNvGrpSpPr>
              <a:grpSpLocks/>
            </p:cNvGrpSpPr>
            <p:nvPr/>
          </p:nvGrpSpPr>
          <p:grpSpPr bwMode="auto">
            <a:xfrm>
              <a:off x="3020" y="1967"/>
              <a:ext cx="116" cy="247"/>
              <a:chOff x="3020" y="1967"/>
              <a:chExt cx="116" cy="247"/>
            </a:xfrm>
          </p:grpSpPr>
          <p:cxnSp>
            <p:nvCxnSpPr>
              <p:cNvPr id="26768" name="AutoShape 14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69" name="AutoShape 14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770" name="AutoShape 14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71" name="Group 147"/>
          <p:cNvGrpSpPr>
            <a:grpSpLocks/>
          </p:cNvGrpSpPr>
          <p:nvPr/>
        </p:nvGrpSpPr>
        <p:grpSpPr bwMode="auto">
          <a:xfrm>
            <a:off x="5084763" y="4075113"/>
            <a:ext cx="254000" cy="1447800"/>
            <a:chOff x="2976" y="1776"/>
            <a:chExt cx="160" cy="912"/>
          </a:xfrm>
        </p:grpSpPr>
        <p:cxnSp>
          <p:nvCxnSpPr>
            <p:cNvPr id="26772" name="AutoShape 148"/>
            <p:cNvCxnSpPr>
              <a:cxnSpLocks noChangeShapeType="1"/>
              <a:stCxn id="2677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73" name="Group 149"/>
            <p:cNvGrpSpPr>
              <a:grpSpLocks/>
            </p:cNvGrpSpPr>
            <p:nvPr/>
          </p:nvGrpSpPr>
          <p:grpSpPr bwMode="auto">
            <a:xfrm>
              <a:off x="2976" y="2208"/>
              <a:ext cx="96" cy="240"/>
              <a:chOff x="2448" y="1680"/>
              <a:chExt cx="192" cy="384"/>
            </a:xfrm>
          </p:grpSpPr>
          <p:sp>
            <p:nvSpPr>
              <p:cNvPr id="26774" name="Rectangle 15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5" name="Line 15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6" name="Line 15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77" name="Group 153"/>
            <p:cNvGrpSpPr>
              <a:grpSpLocks/>
            </p:cNvGrpSpPr>
            <p:nvPr/>
          </p:nvGrpSpPr>
          <p:grpSpPr bwMode="auto">
            <a:xfrm>
              <a:off x="3020" y="1967"/>
              <a:ext cx="116" cy="247"/>
              <a:chOff x="3020" y="1967"/>
              <a:chExt cx="116" cy="247"/>
            </a:xfrm>
          </p:grpSpPr>
          <p:cxnSp>
            <p:nvCxnSpPr>
              <p:cNvPr id="26778" name="AutoShape 15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79" name="AutoShape 15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780" name="AutoShape 15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81" name="Group 157"/>
          <p:cNvGrpSpPr>
            <a:grpSpLocks/>
          </p:cNvGrpSpPr>
          <p:nvPr/>
        </p:nvGrpSpPr>
        <p:grpSpPr bwMode="auto">
          <a:xfrm>
            <a:off x="5821363" y="4075113"/>
            <a:ext cx="254000" cy="1447800"/>
            <a:chOff x="2976" y="1776"/>
            <a:chExt cx="160" cy="912"/>
          </a:xfrm>
        </p:grpSpPr>
        <p:cxnSp>
          <p:nvCxnSpPr>
            <p:cNvPr id="26782" name="AutoShape 158"/>
            <p:cNvCxnSpPr>
              <a:cxnSpLocks noChangeShapeType="1"/>
              <a:stCxn id="2678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83" name="Group 159"/>
            <p:cNvGrpSpPr>
              <a:grpSpLocks/>
            </p:cNvGrpSpPr>
            <p:nvPr/>
          </p:nvGrpSpPr>
          <p:grpSpPr bwMode="auto">
            <a:xfrm>
              <a:off x="2976" y="2208"/>
              <a:ext cx="96" cy="240"/>
              <a:chOff x="2448" y="1680"/>
              <a:chExt cx="192" cy="384"/>
            </a:xfrm>
          </p:grpSpPr>
          <p:sp>
            <p:nvSpPr>
              <p:cNvPr id="26784" name="Rectangle 16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5" name="Line 16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6" name="Line 16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87" name="Group 163"/>
            <p:cNvGrpSpPr>
              <a:grpSpLocks/>
            </p:cNvGrpSpPr>
            <p:nvPr/>
          </p:nvGrpSpPr>
          <p:grpSpPr bwMode="auto">
            <a:xfrm>
              <a:off x="3020" y="1967"/>
              <a:ext cx="116" cy="247"/>
              <a:chOff x="3020" y="1967"/>
              <a:chExt cx="116" cy="247"/>
            </a:xfrm>
          </p:grpSpPr>
          <p:cxnSp>
            <p:nvCxnSpPr>
              <p:cNvPr id="26788" name="AutoShape 16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89" name="AutoShape 16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790" name="AutoShape 16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791" name="Group 167"/>
          <p:cNvGrpSpPr>
            <a:grpSpLocks/>
          </p:cNvGrpSpPr>
          <p:nvPr/>
        </p:nvGrpSpPr>
        <p:grpSpPr bwMode="auto">
          <a:xfrm>
            <a:off x="7469188" y="2601913"/>
            <a:ext cx="254000" cy="1447800"/>
            <a:chOff x="2976" y="1776"/>
            <a:chExt cx="160" cy="912"/>
          </a:xfrm>
        </p:grpSpPr>
        <p:cxnSp>
          <p:nvCxnSpPr>
            <p:cNvPr id="26792" name="AutoShape 168"/>
            <p:cNvCxnSpPr>
              <a:cxnSpLocks noChangeShapeType="1"/>
              <a:stCxn id="2679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793" name="Group 169"/>
            <p:cNvGrpSpPr>
              <a:grpSpLocks/>
            </p:cNvGrpSpPr>
            <p:nvPr/>
          </p:nvGrpSpPr>
          <p:grpSpPr bwMode="auto">
            <a:xfrm>
              <a:off x="2976" y="2208"/>
              <a:ext cx="96" cy="240"/>
              <a:chOff x="2448" y="1680"/>
              <a:chExt cx="192" cy="384"/>
            </a:xfrm>
          </p:grpSpPr>
          <p:sp>
            <p:nvSpPr>
              <p:cNvPr id="26794" name="Rectangle 17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5" name="Line 17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6" name="Line 17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97" name="Group 173"/>
            <p:cNvGrpSpPr>
              <a:grpSpLocks/>
            </p:cNvGrpSpPr>
            <p:nvPr/>
          </p:nvGrpSpPr>
          <p:grpSpPr bwMode="auto">
            <a:xfrm>
              <a:off x="3020" y="1967"/>
              <a:ext cx="116" cy="247"/>
              <a:chOff x="3020" y="1967"/>
              <a:chExt cx="116" cy="247"/>
            </a:xfrm>
          </p:grpSpPr>
          <p:cxnSp>
            <p:nvCxnSpPr>
              <p:cNvPr id="26798" name="AutoShape 17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99" name="AutoShape 17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800" name="AutoShape 17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801" name="Group 177"/>
          <p:cNvGrpSpPr>
            <a:grpSpLocks/>
          </p:cNvGrpSpPr>
          <p:nvPr/>
        </p:nvGrpSpPr>
        <p:grpSpPr bwMode="auto">
          <a:xfrm>
            <a:off x="7653338" y="4826000"/>
            <a:ext cx="254000" cy="1447800"/>
            <a:chOff x="2976" y="1776"/>
            <a:chExt cx="160" cy="912"/>
          </a:xfrm>
        </p:grpSpPr>
        <p:cxnSp>
          <p:nvCxnSpPr>
            <p:cNvPr id="26802" name="AutoShape 178"/>
            <p:cNvCxnSpPr>
              <a:cxnSpLocks noChangeShapeType="1"/>
              <a:stCxn id="26804" idx="2"/>
            </p:cNvCxnSpPr>
            <p:nvPr/>
          </p:nvCxnSpPr>
          <p:spPr bwMode="auto">
            <a:xfrm>
              <a:off x="3024" y="2466"/>
              <a:ext cx="0" cy="22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803" name="Group 179"/>
            <p:cNvGrpSpPr>
              <a:grpSpLocks/>
            </p:cNvGrpSpPr>
            <p:nvPr/>
          </p:nvGrpSpPr>
          <p:grpSpPr bwMode="auto">
            <a:xfrm>
              <a:off x="2976" y="2208"/>
              <a:ext cx="96" cy="240"/>
              <a:chOff x="2448" y="1680"/>
              <a:chExt cx="192" cy="384"/>
            </a:xfrm>
          </p:grpSpPr>
          <p:sp>
            <p:nvSpPr>
              <p:cNvPr id="26804" name="Rectangle 180"/>
              <p:cNvSpPr>
                <a:spLocks noChangeArrowheads="1"/>
              </p:cNvSpPr>
              <p:nvPr/>
            </p:nvSpPr>
            <p:spPr bwMode="auto">
              <a:xfrm>
                <a:off x="2448" y="1680"/>
                <a:ext cx="192" cy="384"/>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5" name="Line 181"/>
              <p:cNvSpPr>
                <a:spLocks noChangeShapeType="1"/>
              </p:cNvSpPr>
              <p:nvPr/>
            </p:nvSpPr>
            <p:spPr bwMode="auto">
              <a:xfrm>
                <a:off x="2448" y="1968"/>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6" name="Line 182"/>
              <p:cNvSpPr>
                <a:spLocks noChangeShapeType="1"/>
              </p:cNvSpPr>
              <p:nvPr/>
            </p:nvSpPr>
            <p:spPr bwMode="auto">
              <a:xfrm>
                <a:off x="2448" y="1776"/>
                <a:ext cx="1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07" name="Group 183"/>
            <p:cNvGrpSpPr>
              <a:grpSpLocks/>
            </p:cNvGrpSpPr>
            <p:nvPr/>
          </p:nvGrpSpPr>
          <p:grpSpPr bwMode="auto">
            <a:xfrm>
              <a:off x="3020" y="1967"/>
              <a:ext cx="116" cy="247"/>
              <a:chOff x="3020" y="1967"/>
              <a:chExt cx="116" cy="247"/>
            </a:xfrm>
          </p:grpSpPr>
          <p:cxnSp>
            <p:nvCxnSpPr>
              <p:cNvPr id="26808" name="AutoShape 184"/>
              <p:cNvCxnSpPr>
                <a:cxnSpLocks noChangeShapeType="1"/>
              </p:cNvCxnSpPr>
              <p:nvPr/>
            </p:nvCxnSpPr>
            <p:spPr bwMode="auto">
              <a:xfrm flipV="1">
                <a:off x="3026" y="2105"/>
                <a:ext cx="0" cy="10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09" name="AutoShape 185"/>
              <p:cNvCxnSpPr>
                <a:cxnSpLocks noChangeShapeType="1"/>
              </p:cNvCxnSpPr>
              <p:nvPr/>
            </p:nvCxnSpPr>
            <p:spPr bwMode="auto">
              <a:xfrm flipV="1">
                <a:off x="3020" y="1967"/>
                <a:ext cx="116" cy="147"/>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810" name="AutoShape 186"/>
            <p:cNvCxnSpPr>
              <a:cxnSpLocks noChangeShapeType="1"/>
            </p:cNvCxnSpPr>
            <p:nvPr/>
          </p:nvCxnSpPr>
          <p:spPr bwMode="auto">
            <a:xfrm>
              <a:off x="3024" y="1776"/>
              <a:ext cx="0" cy="180"/>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811" name="Group 187"/>
          <p:cNvGrpSpPr>
            <a:grpSpLocks/>
          </p:cNvGrpSpPr>
          <p:nvPr/>
        </p:nvGrpSpPr>
        <p:grpSpPr bwMode="auto">
          <a:xfrm>
            <a:off x="4030663" y="825500"/>
            <a:ext cx="571500" cy="373063"/>
            <a:chOff x="2456" y="1835"/>
            <a:chExt cx="531" cy="354"/>
          </a:xfrm>
        </p:grpSpPr>
        <p:grpSp>
          <p:nvGrpSpPr>
            <p:cNvPr id="26812" name="Group 188"/>
            <p:cNvGrpSpPr>
              <a:grpSpLocks/>
            </p:cNvGrpSpPr>
            <p:nvPr/>
          </p:nvGrpSpPr>
          <p:grpSpPr bwMode="auto">
            <a:xfrm>
              <a:off x="2458" y="2060"/>
              <a:ext cx="529" cy="129"/>
              <a:chOff x="2458" y="2060"/>
              <a:chExt cx="529" cy="129"/>
            </a:xfrm>
          </p:grpSpPr>
          <p:sp>
            <p:nvSpPr>
              <p:cNvPr id="26813" name="Arc 189"/>
              <p:cNvSpPr>
                <a:spLocks/>
              </p:cNvSpPr>
              <p:nvPr/>
            </p:nvSpPr>
            <p:spPr bwMode="auto">
              <a:xfrm rot="16200000" flipV="1">
                <a:off x="2463" y="2055"/>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4" name="Arc 190"/>
              <p:cNvSpPr>
                <a:spLocks/>
              </p:cNvSpPr>
              <p:nvPr/>
            </p:nvSpPr>
            <p:spPr bwMode="auto">
              <a:xfrm rot="16200000" flipV="1">
                <a:off x="2595" y="2056"/>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5" name="Arc 191"/>
              <p:cNvSpPr>
                <a:spLocks/>
              </p:cNvSpPr>
              <p:nvPr/>
            </p:nvSpPr>
            <p:spPr bwMode="auto">
              <a:xfrm rot="16200000" flipV="1">
                <a:off x="2728" y="2061"/>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6" name="Arc 192"/>
              <p:cNvSpPr>
                <a:spLocks/>
              </p:cNvSpPr>
              <p:nvPr/>
            </p:nvSpPr>
            <p:spPr bwMode="auto">
              <a:xfrm rot="16200000" flipV="1">
                <a:off x="2860" y="2062"/>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17" name="Group 193"/>
            <p:cNvGrpSpPr>
              <a:grpSpLocks/>
            </p:cNvGrpSpPr>
            <p:nvPr/>
          </p:nvGrpSpPr>
          <p:grpSpPr bwMode="auto">
            <a:xfrm flipV="1">
              <a:off x="2456" y="1835"/>
              <a:ext cx="529" cy="129"/>
              <a:chOff x="2458" y="2060"/>
              <a:chExt cx="529" cy="129"/>
            </a:xfrm>
          </p:grpSpPr>
          <p:sp>
            <p:nvSpPr>
              <p:cNvPr id="26818" name="Arc 194"/>
              <p:cNvSpPr>
                <a:spLocks/>
              </p:cNvSpPr>
              <p:nvPr/>
            </p:nvSpPr>
            <p:spPr bwMode="auto">
              <a:xfrm rot="16200000" flipV="1">
                <a:off x="2463" y="2055"/>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9" name="Arc 195"/>
              <p:cNvSpPr>
                <a:spLocks/>
              </p:cNvSpPr>
              <p:nvPr/>
            </p:nvSpPr>
            <p:spPr bwMode="auto">
              <a:xfrm rot="16200000" flipV="1">
                <a:off x="2595" y="2056"/>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0" name="Arc 196"/>
              <p:cNvSpPr>
                <a:spLocks/>
              </p:cNvSpPr>
              <p:nvPr/>
            </p:nvSpPr>
            <p:spPr bwMode="auto">
              <a:xfrm rot="16200000" flipV="1">
                <a:off x="2728" y="2061"/>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1" name="Arc 197"/>
              <p:cNvSpPr>
                <a:spLocks/>
              </p:cNvSpPr>
              <p:nvPr/>
            </p:nvSpPr>
            <p:spPr bwMode="auto">
              <a:xfrm rot="16200000" flipV="1">
                <a:off x="2860" y="2062"/>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822" name="Group 198"/>
          <p:cNvGrpSpPr>
            <a:grpSpLocks/>
          </p:cNvGrpSpPr>
          <p:nvPr/>
        </p:nvGrpSpPr>
        <p:grpSpPr bwMode="auto">
          <a:xfrm>
            <a:off x="4081463" y="1128713"/>
            <a:ext cx="457200" cy="457200"/>
            <a:chOff x="2448" y="1104"/>
            <a:chExt cx="192" cy="144"/>
          </a:xfrm>
        </p:grpSpPr>
        <p:cxnSp>
          <p:nvCxnSpPr>
            <p:cNvPr id="26823" name="AutoShape 199"/>
            <p:cNvCxnSpPr>
              <a:cxnSpLocks noChangeShapeType="1"/>
            </p:cNvCxnSpPr>
            <p:nvPr/>
          </p:nvCxnSpPr>
          <p:spPr bwMode="auto">
            <a:xfrm>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24" name="AutoShape 200"/>
            <p:cNvCxnSpPr>
              <a:cxnSpLocks noChangeShapeType="1"/>
            </p:cNvCxnSpPr>
            <p:nvPr/>
          </p:nvCxnSpPr>
          <p:spPr bwMode="auto">
            <a:xfrm flipV="1">
              <a:off x="2448" y="1104"/>
              <a:ext cx="192" cy="144"/>
            </a:xfrm>
            <a:prstGeom prst="straightConnector1">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825" name="Group 201"/>
          <p:cNvGrpSpPr>
            <a:grpSpLocks/>
          </p:cNvGrpSpPr>
          <p:nvPr/>
        </p:nvGrpSpPr>
        <p:grpSpPr bwMode="auto">
          <a:xfrm>
            <a:off x="7259638" y="4044950"/>
            <a:ext cx="571500" cy="373063"/>
            <a:chOff x="2456" y="1835"/>
            <a:chExt cx="531" cy="354"/>
          </a:xfrm>
        </p:grpSpPr>
        <p:grpSp>
          <p:nvGrpSpPr>
            <p:cNvPr id="26826" name="Group 202"/>
            <p:cNvGrpSpPr>
              <a:grpSpLocks/>
            </p:cNvGrpSpPr>
            <p:nvPr/>
          </p:nvGrpSpPr>
          <p:grpSpPr bwMode="auto">
            <a:xfrm>
              <a:off x="2458" y="2060"/>
              <a:ext cx="529" cy="129"/>
              <a:chOff x="2458" y="2060"/>
              <a:chExt cx="529" cy="129"/>
            </a:xfrm>
          </p:grpSpPr>
          <p:sp>
            <p:nvSpPr>
              <p:cNvPr id="26827" name="Arc 203"/>
              <p:cNvSpPr>
                <a:spLocks/>
              </p:cNvSpPr>
              <p:nvPr/>
            </p:nvSpPr>
            <p:spPr bwMode="auto">
              <a:xfrm rot="16200000" flipV="1">
                <a:off x="2463" y="2055"/>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8" name="Arc 204"/>
              <p:cNvSpPr>
                <a:spLocks/>
              </p:cNvSpPr>
              <p:nvPr/>
            </p:nvSpPr>
            <p:spPr bwMode="auto">
              <a:xfrm rot="16200000" flipV="1">
                <a:off x="2595" y="2056"/>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9" name="Arc 205"/>
              <p:cNvSpPr>
                <a:spLocks/>
              </p:cNvSpPr>
              <p:nvPr/>
            </p:nvSpPr>
            <p:spPr bwMode="auto">
              <a:xfrm rot="16200000" flipV="1">
                <a:off x="2728" y="2061"/>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 name="Arc 206"/>
              <p:cNvSpPr>
                <a:spLocks/>
              </p:cNvSpPr>
              <p:nvPr/>
            </p:nvSpPr>
            <p:spPr bwMode="auto">
              <a:xfrm rot="16200000" flipV="1">
                <a:off x="2860" y="2062"/>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31" name="Group 207"/>
            <p:cNvGrpSpPr>
              <a:grpSpLocks/>
            </p:cNvGrpSpPr>
            <p:nvPr/>
          </p:nvGrpSpPr>
          <p:grpSpPr bwMode="auto">
            <a:xfrm flipV="1">
              <a:off x="2456" y="1835"/>
              <a:ext cx="529" cy="129"/>
              <a:chOff x="2458" y="2060"/>
              <a:chExt cx="529" cy="129"/>
            </a:xfrm>
          </p:grpSpPr>
          <p:sp>
            <p:nvSpPr>
              <p:cNvPr id="26832" name="Arc 208"/>
              <p:cNvSpPr>
                <a:spLocks/>
              </p:cNvSpPr>
              <p:nvPr/>
            </p:nvSpPr>
            <p:spPr bwMode="auto">
              <a:xfrm rot="16200000" flipV="1">
                <a:off x="2463" y="2055"/>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3" name="Arc 209"/>
              <p:cNvSpPr>
                <a:spLocks/>
              </p:cNvSpPr>
              <p:nvPr/>
            </p:nvSpPr>
            <p:spPr bwMode="auto">
              <a:xfrm rot="16200000" flipV="1">
                <a:off x="2595" y="2056"/>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4" name="Arc 210"/>
              <p:cNvSpPr>
                <a:spLocks/>
              </p:cNvSpPr>
              <p:nvPr/>
            </p:nvSpPr>
            <p:spPr bwMode="auto">
              <a:xfrm rot="16200000" flipV="1">
                <a:off x="2728" y="2061"/>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5" name="Arc 211"/>
              <p:cNvSpPr>
                <a:spLocks/>
              </p:cNvSpPr>
              <p:nvPr/>
            </p:nvSpPr>
            <p:spPr bwMode="auto">
              <a:xfrm rot="16200000" flipV="1">
                <a:off x="2860" y="2062"/>
                <a:ext cx="122" cy="132"/>
              </a:xfrm>
              <a:custGeom>
                <a:avLst/>
                <a:gdLst>
                  <a:gd name="G0" fmla="+- 0 0 0"/>
                  <a:gd name="G1" fmla="+- 21600 0 0"/>
                  <a:gd name="G2" fmla="+- 21600 0 0"/>
                  <a:gd name="T0" fmla="*/ 0 w 21600"/>
                  <a:gd name="T1" fmla="*/ 0 h 43199"/>
                  <a:gd name="T2" fmla="*/ 166 w 21600"/>
                  <a:gd name="T3" fmla="*/ 43199 h 43199"/>
                  <a:gd name="T4" fmla="*/ 0 w 21600"/>
                  <a:gd name="T5" fmla="*/ 21600 h 43199"/>
                </a:gdLst>
                <a:ahLst/>
                <a:cxnLst>
                  <a:cxn ang="0">
                    <a:pos x="T0" y="T1"/>
                  </a:cxn>
                  <a:cxn ang="0">
                    <a:pos x="T2" y="T3"/>
                  </a:cxn>
                  <a:cxn ang="0">
                    <a:pos x="T4" y="T5"/>
                  </a:cxn>
                </a:cxnLst>
                <a:rect l="0" t="0" r="r" b="b"/>
                <a:pathLst>
                  <a:path w="21600" h="43199" fill="none" extrusionOk="0">
                    <a:moveTo>
                      <a:pt x="-1" y="0"/>
                    </a:moveTo>
                    <a:cubicBezTo>
                      <a:pt x="11929" y="0"/>
                      <a:pt x="21600" y="9670"/>
                      <a:pt x="21600" y="21600"/>
                    </a:cubicBezTo>
                    <a:cubicBezTo>
                      <a:pt x="21600" y="33464"/>
                      <a:pt x="12030" y="43108"/>
                      <a:pt x="166" y="43199"/>
                    </a:cubicBezTo>
                  </a:path>
                  <a:path w="21600" h="43199" stroke="0" extrusionOk="0">
                    <a:moveTo>
                      <a:pt x="-1" y="0"/>
                    </a:moveTo>
                    <a:cubicBezTo>
                      <a:pt x="11929" y="0"/>
                      <a:pt x="21600" y="9670"/>
                      <a:pt x="21600" y="21600"/>
                    </a:cubicBezTo>
                    <a:cubicBezTo>
                      <a:pt x="21600" y="33464"/>
                      <a:pt x="12030" y="43108"/>
                      <a:pt x="166" y="43199"/>
                    </a:cubicBezTo>
                    <a:lnTo>
                      <a:pt x="0" y="2160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4965822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4400" dirty="0"/>
              <a:t>Interrupting Rating</a:t>
            </a:r>
            <a:endParaRPr lang="en-US" altLang="en-US" sz="2400" dirty="0"/>
          </a:p>
        </p:txBody>
      </p:sp>
      <p:sp>
        <p:nvSpPr>
          <p:cNvPr id="29699" name="Rectangle 3"/>
          <p:cNvSpPr>
            <a:spLocks noGrp="1" noChangeArrowheads="1"/>
          </p:cNvSpPr>
          <p:nvPr>
            <p:ph type="body" idx="1"/>
          </p:nvPr>
        </p:nvSpPr>
        <p:spPr>
          <a:xfrm>
            <a:off x="228600" y="1524000"/>
            <a:ext cx="8534400" cy="4953000"/>
          </a:xfrm>
        </p:spPr>
        <p:txBody>
          <a:bodyPr/>
          <a:lstStyle/>
          <a:p>
            <a:pPr>
              <a:buFontTx/>
              <a:buNone/>
            </a:pPr>
            <a:r>
              <a:rPr lang="en-US" altLang="en-US" b="1"/>
              <a:t>  One of the Most Critical Overcurrent Protective Device Ratings</a:t>
            </a:r>
          </a:p>
          <a:p>
            <a:pPr lvl="1">
              <a:buFontTx/>
              <a:buNone/>
            </a:pPr>
            <a:endParaRPr lang="en-US" altLang="en-US" sz="1400" b="1"/>
          </a:p>
          <a:p>
            <a:pPr lvl="1">
              <a:buFontTx/>
              <a:buNone/>
            </a:pPr>
            <a:r>
              <a:rPr lang="en-US" altLang="en-US" b="1"/>
              <a:t>NEC</a:t>
            </a:r>
            <a:r>
              <a:rPr lang="en-US" altLang="en-US" b="1" baseline="30000"/>
              <a:t>®</a:t>
            </a:r>
            <a:r>
              <a:rPr lang="en-US" altLang="en-US" sz="3000" b="1"/>
              <a:t> Sections </a:t>
            </a:r>
            <a:r>
              <a:rPr lang="en-US" altLang="en-US" b="1"/>
              <a:t>110.9</a:t>
            </a:r>
          </a:p>
          <a:p>
            <a:pPr lvl="1">
              <a:buFontTx/>
              <a:buNone/>
            </a:pPr>
            <a:r>
              <a:rPr lang="en-US" altLang="en-US" b="1"/>
              <a:t>                              110.22 </a:t>
            </a:r>
          </a:p>
          <a:p>
            <a:pPr lvl="1">
              <a:buFontTx/>
              <a:buNone/>
            </a:pPr>
            <a:r>
              <a:rPr lang="en-US" altLang="en-US" b="1"/>
              <a:t>                              240.86</a:t>
            </a:r>
          </a:p>
          <a:p>
            <a:pPr lvl="1">
              <a:buFontTx/>
              <a:buNone/>
            </a:pPr>
            <a:r>
              <a:rPr lang="en-US" altLang="en-US" b="1"/>
              <a:t>					    	</a:t>
            </a:r>
          </a:p>
          <a:p>
            <a:pPr lvl="1">
              <a:buFontTx/>
              <a:buNone/>
            </a:pPr>
            <a:r>
              <a:rPr lang="en-US" altLang="en-US" b="1"/>
              <a:t>                              </a:t>
            </a:r>
          </a:p>
        </p:txBody>
      </p:sp>
    </p:spTree>
    <p:extLst>
      <p:ext uri="{BB962C8B-B14F-4D97-AF65-F5344CB8AC3E}">
        <p14:creationId xmlns:p14="http://schemas.microsoft.com/office/powerpoint/2010/main" val="13094940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4400" dirty="0"/>
              <a:t>Section 110-9</a:t>
            </a:r>
            <a:endParaRPr lang="en-US" altLang="en-US" sz="4800" dirty="0"/>
          </a:p>
        </p:txBody>
      </p:sp>
      <p:sp>
        <p:nvSpPr>
          <p:cNvPr id="30723" name="Rectangle 3"/>
          <p:cNvSpPr>
            <a:spLocks noGrp="1" noChangeArrowheads="1"/>
          </p:cNvSpPr>
          <p:nvPr>
            <p:ph type="body" idx="1"/>
          </p:nvPr>
        </p:nvSpPr>
        <p:spPr/>
        <p:txBody>
          <a:bodyPr/>
          <a:lstStyle/>
          <a:p>
            <a:pPr>
              <a:buFontTx/>
              <a:buNone/>
            </a:pPr>
            <a:r>
              <a:rPr lang="en-US" altLang="en-US"/>
              <a:t>  NEC</a:t>
            </a:r>
            <a:r>
              <a:rPr lang="en-US" altLang="en-US" b="1" baseline="30000"/>
              <a:t>®</a:t>
            </a:r>
            <a:r>
              <a:rPr lang="en-US" altLang="en-US"/>
              <a:t> Section 110.9 requires fuses or circuit breakers to have an interrupting rating equal to or greater than the maximum available short-circuit current.</a:t>
            </a:r>
          </a:p>
        </p:txBody>
      </p:sp>
    </p:spTree>
    <p:extLst>
      <p:ext uri="{BB962C8B-B14F-4D97-AF65-F5344CB8AC3E}">
        <p14:creationId xmlns:p14="http://schemas.microsoft.com/office/powerpoint/2010/main" val="34726561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28600"/>
            <a:ext cx="9144000" cy="990600"/>
          </a:xfrm>
        </p:spPr>
        <p:txBody>
          <a:bodyPr/>
          <a:lstStyle/>
          <a:p>
            <a:r>
              <a:rPr lang="en-US" altLang="en-US" sz="4400" dirty="0"/>
              <a:t>Interrupting Rating Requirements</a:t>
            </a:r>
            <a:endParaRPr lang="en-US" altLang="en-US" dirty="0"/>
          </a:p>
        </p:txBody>
      </p:sp>
      <p:sp>
        <p:nvSpPr>
          <p:cNvPr id="31747" name="Rectangle 3"/>
          <p:cNvSpPr>
            <a:spLocks noGrp="1" noChangeArrowheads="1"/>
          </p:cNvSpPr>
          <p:nvPr>
            <p:ph type="body" idx="1"/>
          </p:nvPr>
        </p:nvSpPr>
        <p:spPr/>
        <p:txBody>
          <a:bodyPr/>
          <a:lstStyle/>
          <a:p>
            <a:r>
              <a:rPr lang="en-US" altLang="en-US" b="1"/>
              <a:t>Two ways to satisfy</a:t>
            </a:r>
          </a:p>
          <a:p>
            <a:pPr lvl="1"/>
            <a:r>
              <a:rPr lang="en-US" altLang="en-US" b="1"/>
              <a:t>Fully Rated </a:t>
            </a:r>
          </a:p>
          <a:p>
            <a:pPr lvl="1"/>
            <a:r>
              <a:rPr lang="en-US" altLang="en-US" b="1"/>
              <a:t>Series Rated</a:t>
            </a:r>
            <a:endParaRPr lang="en-US" altLang="en-US"/>
          </a:p>
        </p:txBody>
      </p:sp>
    </p:spTree>
    <p:extLst>
      <p:ext uri="{BB962C8B-B14F-4D97-AF65-F5344CB8AC3E}">
        <p14:creationId xmlns:p14="http://schemas.microsoft.com/office/powerpoint/2010/main" val="33372492"/>
      </p:ext>
    </p:extLst>
  </p:cSld>
  <p:clrMapOvr>
    <a:masterClrMapping/>
  </p:clrMapOvr>
  <p:transition/>
</p:sld>
</file>

<file path=ppt/theme/theme1.xml><?xml version="1.0" encoding="utf-8"?>
<a:theme xmlns:a="http://schemas.openxmlformats.org/drawingml/2006/main" name="Eaton slide layout">
  <a:themeElements>
    <a:clrScheme name="Eaton Palette 2012">
      <a:dk1>
        <a:srgbClr val="000000"/>
      </a:dk1>
      <a:lt1>
        <a:srgbClr val="FFFFFF"/>
      </a:lt1>
      <a:dk2>
        <a:srgbClr val="0067CD"/>
      </a:dk2>
      <a:lt2>
        <a:srgbClr val="FFFFFF"/>
      </a:lt2>
      <a:accent1>
        <a:srgbClr val="0067C6"/>
      </a:accent1>
      <a:accent2>
        <a:srgbClr val="009900"/>
      </a:accent2>
      <a:accent3>
        <a:srgbClr val="FF0000"/>
      </a:accent3>
      <a:accent4>
        <a:srgbClr val="F88B1C"/>
      </a:accent4>
      <a:accent5>
        <a:srgbClr val="800080"/>
      </a:accent5>
      <a:accent6>
        <a:srgbClr val="FFFF00"/>
      </a:accent6>
      <a:hlink>
        <a:srgbClr val="F88B1C"/>
      </a:hlink>
      <a:folHlink>
        <a:srgbClr val="800080"/>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1151</TotalTime>
  <Words>3118</Words>
  <Application>Microsoft Office PowerPoint</Application>
  <PresentationFormat>On-screen Show (4:3)</PresentationFormat>
  <Paragraphs>314</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Eaton slide layout</vt:lpstr>
      <vt:lpstr>Document</vt:lpstr>
      <vt:lpstr>Slide</vt:lpstr>
      <vt:lpstr>Suggestion on How to Use</vt:lpstr>
      <vt:lpstr>Series Rated Systems</vt:lpstr>
      <vt:lpstr>Agenda</vt:lpstr>
      <vt:lpstr> Interrupting Rating</vt:lpstr>
      <vt:lpstr>How Is Interrupting Rating Properly Applied</vt:lpstr>
      <vt:lpstr>How Is Interrupting Rating Properly Applied</vt:lpstr>
      <vt:lpstr>Interrupting Rating</vt:lpstr>
      <vt:lpstr>Section 110-9</vt:lpstr>
      <vt:lpstr>Interrupting Rating Requirements</vt:lpstr>
      <vt:lpstr>Fully Rated Systems</vt:lpstr>
      <vt:lpstr>    Fully Rated Systems</vt:lpstr>
      <vt:lpstr>PowerPoint Presentation</vt:lpstr>
      <vt:lpstr>PowerPoint Presentation</vt:lpstr>
      <vt:lpstr> </vt:lpstr>
      <vt:lpstr>Series Rated Systems  </vt:lpstr>
      <vt:lpstr>  Series Rated System CB /CB</vt:lpstr>
      <vt:lpstr>  Series Rated System Fuse/CB</vt:lpstr>
      <vt:lpstr>NEC Requirements for Series Rated Systems</vt:lpstr>
      <vt:lpstr>Series Rated Systems</vt:lpstr>
      <vt:lpstr>Series Rated Systems</vt:lpstr>
      <vt:lpstr>Series Rated Systems</vt:lpstr>
      <vt:lpstr>Series Rated Systems</vt:lpstr>
      <vt:lpstr>Series Rated Systems 240.86 (B)</vt:lpstr>
      <vt:lpstr>Series Rated Systems</vt:lpstr>
      <vt:lpstr>Series Rated Systems</vt:lpstr>
      <vt:lpstr>Series Rated Systems</vt:lpstr>
      <vt:lpstr>Series Rated Systems</vt:lpstr>
      <vt:lpstr>PowerPoint Presentation</vt:lpstr>
      <vt:lpstr>Series Rated Systems</vt:lpstr>
      <vt:lpstr>Series Rated Systems</vt:lpstr>
      <vt:lpstr>Series Rated Systems</vt:lpstr>
      <vt:lpstr>PowerPoint Presentation</vt:lpstr>
      <vt:lpstr>Selective Coordination</vt:lpstr>
      <vt:lpstr>Series Rated Systems</vt:lpstr>
      <vt:lpstr>“Misunderstandings”</vt:lpstr>
      <vt:lpstr>Can Fuses Protect CB’s?</vt:lpstr>
      <vt:lpstr>Can Fuses Protect CB’s?</vt:lpstr>
      <vt:lpstr>PowerPoint Presentation</vt:lpstr>
      <vt:lpstr>Inspecting Systems Using Series Rated Combinations</vt:lpstr>
      <vt:lpstr>Inspecting Systems Using Series Rated Combinations</vt:lpstr>
      <vt:lpstr>Series Rated Combination Inspection Form</vt:lpstr>
      <vt:lpstr>PowerPoint Presentation</vt:lpstr>
    </vt:vector>
  </TitlesOfParts>
  <Company>Eaton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E0078604</dc:creator>
  <cp:lastModifiedBy>Windows User</cp:lastModifiedBy>
  <cp:revision>162</cp:revision>
  <cp:lastPrinted>2015-12-07T17:54:34Z</cp:lastPrinted>
  <dcterms:created xsi:type="dcterms:W3CDTF">2008-07-03T18:30:43Z</dcterms:created>
  <dcterms:modified xsi:type="dcterms:W3CDTF">2015-12-07T18:06:32Z</dcterms:modified>
</cp:coreProperties>
</file>